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58" r:id="rId5"/>
    <p:sldId id="259" r:id="rId6"/>
    <p:sldId id="261" r:id="rId7"/>
    <p:sldId id="262" r:id="rId8"/>
    <p:sldId id="263" r:id="rId9"/>
    <p:sldId id="264" r:id="rId10"/>
    <p:sldId id="265" r:id="rId11"/>
    <p:sldId id="266" r:id="rId12"/>
    <p:sldId id="294" r:id="rId13"/>
    <p:sldId id="267" r:id="rId14"/>
    <p:sldId id="268" r:id="rId15"/>
    <p:sldId id="269" r:id="rId16"/>
    <p:sldId id="295" r:id="rId17"/>
    <p:sldId id="270" r:id="rId18"/>
    <p:sldId id="271" r:id="rId19"/>
    <p:sldId id="272" r:id="rId20"/>
    <p:sldId id="273" r:id="rId21"/>
    <p:sldId id="274" r:id="rId22"/>
    <p:sldId id="275" r:id="rId23"/>
    <p:sldId id="279" r:id="rId24"/>
    <p:sldId id="292" r:id="rId25"/>
    <p:sldId id="276" r:id="rId26"/>
    <p:sldId id="277" r:id="rId27"/>
    <p:sldId id="278"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8" r:id="rId41"/>
    <p:sldId id="293" r:id="rId42"/>
    <p:sldId id="297"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3BE122D-1993-428D-A098-8F90B708BCBF}" type="datetimeFigureOut">
              <a:rPr lang="tr-TR" smtClean="0"/>
              <a:pPr/>
              <a:t>08.11.2013</a:t>
            </a:fld>
            <a:endParaRPr lang="tr-T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B0AEAF7-E7BC-434A-9AEE-BB673FBF36AB}" type="slidenum">
              <a:rPr lang="tr-TR" smtClean="0"/>
              <a:pPr/>
              <a:t>‹#›</a:t>
            </a:fld>
            <a:endParaRPr lang="tr-TR"/>
          </a:p>
        </p:txBody>
      </p:sp>
    </p:spTree>
  </p:cSld>
  <p:clrMapOvr>
    <a:masterClrMapping/>
  </p:clrMapOvr>
  <p:transition>
    <p:wedge/>
    <p:sndAc>
      <p:stSnd>
        <p:snd r:embed="rId1" name="arrow.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BE122D-1993-428D-A098-8F90B708BCBF}" type="datetimeFigureOut">
              <a:rPr lang="tr-TR" smtClean="0"/>
              <a:pPr/>
              <a:t>08.11.2013</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7B0AEAF7-E7BC-434A-9AEE-BB673FBF36AB}" type="slidenum">
              <a:rPr lang="tr-TR" smtClean="0"/>
              <a:pPr/>
              <a:t>‹#›</a:t>
            </a:fld>
            <a:endParaRPr lang="tr-TR"/>
          </a:p>
        </p:txBody>
      </p:sp>
    </p:spTree>
  </p:cSld>
  <p:clrMapOvr>
    <a:masterClrMapping/>
  </p:clrMapOvr>
  <p:transition>
    <p:wedge/>
    <p:sndAc>
      <p:stSnd>
        <p:snd r:embed="rId1" name="arrow.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BE122D-1993-428D-A098-8F90B708BCBF}" type="datetimeFigureOut">
              <a:rPr lang="tr-TR" smtClean="0"/>
              <a:pPr/>
              <a:t>08.11.2013</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7B0AEAF7-E7BC-434A-9AEE-BB673FBF36AB}" type="slidenum">
              <a:rPr lang="tr-TR" smtClean="0"/>
              <a:pPr/>
              <a:t>‹#›</a:t>
            </a:fld>
            <a:endParaRPr lang="tr-TR"/>
          </a:p>
        </p:txBody>
      </p:sp>
    </p:spTree>
  </p:cSld>
  <p:clrMapOvr>
    <a:masterClrMapping/>
  </p:clrMapOvr>
  <p:transition>
    <p:wedge/>
    <p:sndAc>
      <p:stSnd>
        <p:snd r:embed="rId1" name="arrow.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BE122D-1993-428D-A098-8F90B708BCBF}" type="datetimeFigureOut">
              <a:rPr lang="tr-TR" smtClean="0"/>
              <a:pPr/>
              <a:t>08.11.2013</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7B0AEAF7-E7BC-434A-9AEE-BB673FBF36AB}" type="slidenum">
              <a:rPr lang="tr-TR" smtClean="0"/>
              <a:pPr/>
              <a:t>‹#›</a:t>
            </a:fld>
            <a:endParaRPr lang="tr-T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wedge/>
    <p:sndAc>
      <p:stSnd>
        <p:snd r:embed="rId1" name="arrow.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3BE122D-1993-428D-A098-8F90B708BCBF}" type="datetimeFigureOut">
              <a:rPr lang="tr-TR" smtClean="0"/>
              <a:pPr/>
              <a:t>08.11.2013</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7B0AEAF7-E7BC-434A-9AEE-BB673FBF36AB}" type="slidenum">
              <a:rPr lang="tr-TR" smtClean="0"/>
              <a:pPr/>
              <a:t>‹#›</a:t>
            </a:fld>
            <a:endParaRPr lang="tr-T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p:wedge/>
    <p:sndAc>
      <p:stSnd>
        <p:snd r:embed="rId1" name="arrow.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3BE122D-1993-428D-A098-8F90B708BCBF}" type="datetimeFigureOut">
              <a:rPr lang="tr-TR" smtClean="0"/>
              <a:pPr/>
              <a:t>08.11.2013</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7B0AEAF7-E7BC-434A-9AEE-BB673FBF36AB}" type="slidenum">
              <a:rPr lang="tr-TR" smtClean="0"/>
              <a:pPr/>
              <a:t>‹#›</a:t>
            </a:fld>
            <a:endParaRPr lang="tr-T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wedge/>
    <p:sndAc>
      <p:stSnd>
        <p:snd r:embed="rId1" name="arrow.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3BE122D-1993-428D-A098-8F90B708BCBF}" type="datetimeFigureOut">
              <a:rPr lang="tr-TR" smtClean="0"/>
              <a:pPr/>
              <a:t>08.11.2013</a:t>
            </a:fld>
            <a:endParaRPr lang="tr-TR"/>
          </a:p>
        </p:txBody>
      </p:sp>
      <p:sp>
        <p:nvSpPr>
          <p:cNvPr id="8" name="Footer Placeholder 7"/>
          <p:cNvSpPr>
            <a:spLocks noGrp="1"/>
          </p:cNvSpPr>
          <p:nvPr>
            <p:ph type="ftr" sz="quarter" idx="11"/>
          </p:nvPr>
        </p:nvSpPr>
        <p:spPr/>
        <p:txBody>
          <a:bodyPr/>
          <a:lstStyle>
            <a:extLst/>
          </a:lstStyle>
          <a:p>
            <a:endParaRPr lang="tr-TR"/>
          </a:p>
        </p:txBody>
      </p:sp>
      <p:sp>
        <p:nvSpPr>
          <p:cNvPr id="9" name="Slide Number Placeholder 8"/>
          <p:cNvSpPr>
            <a:spLocks noGrp="1"/>
          </p:cNvSpPr>
          <p:nvPr>
            <p:ph type="sldNum" sz="quarter" idx="12"/>
          </p:nvPr>
        </p:nvSpPr>
        <p:spPr/>
        <p:txBody>
          <a:bodyPr/>
          <a:lstStyle>
            <a:extLst/>
          </a:lstStyle>
          <a:p>
            <a:fld id="{7B0AEAF7-E7BC-434A-9AEE-BB673FBF36AB}" type="slidenum">
              <a:rPr lang="tr-TR" smtClean="0"/>
              <a:pPr/>
              <a:t>‹#›</a:t>
            </a:fld>
            <a:endParaRPr lang="tr-TR"/>
          </a:p>
        </p:txBody>
      </p:sp>
    </p:spTree>
  </p:cSld>
  <p:clrMapOvr>
    <a:masterClrMapping/>
  </p:clrMapOvr>
  <p:transition>
    <p:wedge/>
    <p:sndAc>
      <p:stSnd>
        <p:snd r:embed="rId1" name="arrow.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3BE122D-1993-428D-A098-8F90B708BCBF}" type="datetimeFigureOut">
              <a:rPr lang="tr-TR" smtClean="0"/>
              <a:pPr/>
              <a:t>08.11.2013</a:t>
            </a:fld>
            <a:endParaRPr lang="tr-TR"/>
          </a:p>
        </p:txBody>
      </p:sp>
      <p:sp>
        <p:nvSpPr>
          <p:cNvPr id="4" name="Footer Placeholder 3"/>
          <p:cNvSpPr>
            <a:spLocks noGrp="1"/>
          </p:cNvSpPr>
          <p:nvPr>
            <p:ph type="ftr" sz="quarter" idx="11"/>
          </p:nvPr>
        </p:nvSpPr>
        <p:spPr/>
        <p:txBody>
          <a:bodyPr/>
          <a:lstStyle>
            <a:extLst/>
          </a:lstStyle>
          <a:p>
            <a:endParaRPr lang="tr-TR"/>
          </a:p>
        </p:txBody>
      </p:sp>
      <p:sp>
        <p:nvSpPr>
          <p:cNvPr id="5" name="Slide Number Placeholder 4"/>
          <p:cNvSpPr>
            <a:spLocks noGrp="1"/>
          </p:cNvSpPr>
          <p:nvPr>
            <p:ph type="sldNum" sz="quarter" idx="12"/>
          </p:nvPr>
        </p:nvSpPr>
        <p:spPr/>
        <p:txBody>
          <a:bodyPr/>
          <a:lstStyle>
            <a:extLst/>
          </a:lstStyle>
          <a:p>
            <a:fld id="{7B0AEAF7-E7BC-434A-9AEE-BB673FBF36AB}" type="slidenum">
              <a:rPr lang="tr-TR" smtClean="0"/>
              <a:pPr/>
              <a:t>‹#›</a:t>
            </a:fld>
            <a:endParaRPr lang="tr-T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wedge/>
    <p:sndAc>
      <p:stSnd>
        <p:snd r:embed="rId1" name="arrow.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3BE122D-1993-428D-A098-8F90B708BCBF}" type="datetimeFigureOut">
              <a:rPr lang="tr-TR" smtClean="0"/>
              <a:pPr/>
              <a:t>08.11.2013</a:t>
            </a:fld>
            <a:endParaRPr lang="tr-TR"/>
          </a:p>
        </p:txBody>
      </p:sp>
      <p:sp>
        <p:nvSpPr>
          <p:cNvPr id="3" name="Footer Placeholder 2"/>
          <p:cNvSpPr>
            <a:spLocks noGrp="1"/>
          </p:cNvSpPr>
          <p:nvPr>
            <p:ph type="ftr" sz="quarter" idx="11"/>
          </p:nvPr>
        </p:nvSpPr>
        <p:spPr/>
        <p:txBody>
          <a:bodyPr/>
          <a:lstStyle>
            <a:extLst/>
          </a:lstStyle>
          <a:p>
            <a:endParaRPr lang="tr-TR"/>
          </a:p>
        </p:txBody>
      </p:sp>
      <p:sp>
        <p:nvSpPr>
          <p:cNvPr id="4" name="Slide Number Placeholder 3"/>
          <p:cNvSpPr>
            <a:spLocks noGrp="1"/>
          </p:cNvSpPr>
          <p:nvPr>
            <p:ph type="sldNum" sz="quarter" idx="12"/>
          </p:nvPr>
        </p:nvSpPr>
        <p:spPr/>
        <p:txBody>
          <a:bodyPr/>
          <a:lstStyle>
            <a:extLst/>
          </a:lstStyle>
          <a:p>
            <a:fld id="{7B0AEAF7-E7BC-434A-9AEE-BB673FBF36AB}" type="slidenum">
              <a:rPr lang="tr-TR" smtClean="0"/>
              <a:pPr/>
              <a:t>‹#›</a:t>
            </a:fld>
            <a:endParaRPr lang="tr-TR"/>
          </a:p>
        </p:txBody>
      </p:sp>
    </p:spTree>
  </p:cSld>
  <p:clrMapOvr>
    <a:masterClrMapping/>
  </p:clrMapOvr>
  <p:transition>
    <p:wedge/>
    <p:sndAc>
      <p:stSnd>
        <p:snd r:embed="rId1" name="arrow.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3BE122D-1993-428D-A098-8F90B708BCBF}" type="datetimeFigureOut">
              <a:rPr lang="tr-TR" smtClean="0"/>
              <a:pPr/>
              <a:t>08.11.2013</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7B0AEAF7-E7BC-434A-9AEE-BB673FBF36AB}" type="slidenum">
              <a:rPr lang="tr-TR" smtClean="0"/>
              <a:pPr/>
              <a:t>‹#›</a:t>
            </a:fld>
            <a:endParaRPr lang="tr-TR"/>
          </a:p>
        </p:txBody>
      </p:sp>
    </p:spTree>
  </p:cSld>
  <p:clrMapOvr>
    <a:masterClrMapping/>
  </p:clrMapOvr>
  <p:transition>
    <p:wedge/>
    <p:sndAc>
      <p:stSnd>
        <p:snd r:embed="rId1" name="arrow.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BE122D-1993-428D-A098-8F90B708BCBF}" type="datetimeFigureOut">
              <a:rPr lang="tr-TR" smtClean="0"/>
              <a:pPr/>
              <a:t>08.11.2013</a:t>
            </a:fld>
            <a:endParaRPr lang="tr-T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B0AEAF7-E7BC-434A-9AEE-BB673FBF36AB}" type="slidenum">
              <a:rPr lang="tr-TR" smtClean="0"/>
              <a:pPr/>
              <a:t>‹#›</a:t>
            </a:fld>
            <a:endParaRPr lang="tr-T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p:wedge/>
    <p:sndAc>
      <p:stSnd>
        <p:snd r:embed="rId1" name="arrow.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3BE122D-1993-428D-A098-8F90B708BCBF}" type="datetimeFigureOut">
              <a:rPr lang="tr-TR" smtClean="0"/>
              <a:pPr/>
              <a:t>08.11.2013</a:t>
            </a:fld>
            <a:endParaRPr lang="tr-T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B0AEAF7-E7BC-434A-9AEE-BB673FBF36A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edge/>
    <p:sndAc>
      <p:stSnd>
        <p:snd r:embed="rId13" name="arrow.wav"/>
      </p:stSnd>
    </p:sndAc>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2"/>
            <a:ext cx="7772400" cy="1800200"/>
          </a:xfrm>
        </p:spPr>
        <p:txBody>
          <a:bodyPr/>
          <a:lstStyle/>
          <a:p>
            <a:pPr algn="ctr"/>
            <a:r>
              <a:rPr lang="tr-TR" dirty="0" smtClean="0">
                <a:solidFill>
                  <a:schemeClr val="accent3">
                    <a:lumMod val="60000"/>
                    <a:lumOff val="40000"/>
                  </a:schemeClr>
                </a:solidFill>
              </a:rPr>
              <a:t>KAYNAŞTIRMA NEDİR?</a:t>
            </a:r>
            <a:br>
              <a:rPr lang="tr-TR" dirty="0" smtClean="0">
                <a:solidFill>
                  <a:schemeClr val="accent3">
                    <a:lumMod val="60000"/>
                    <a:lumOff val="40000"/>
                  </a:schemeClr>
                </a:solidFill>
              </a:rPr>
            </a:br>
            <a:r>
              <a:rPr lang="tr-TR" dirty="0" smtClean="0">
                <a:solidFill>
                  <a:schemeClr val="accent3">
                    <a:lumMod val="60000"/>
                    <a:lumOff val="40000"/>
                  </a:schemeClr>
                </a:solidFill>
              </a:rPr>
              <a:t>BEP NASIL HAZIRLANIR?</a:t>
            </a:r>
            <a:endParaRPr lang="tr-TR" dirty="0">
              <a:solidFill>
                <a:schemeClr val="accent3">
                  <a:lumMod val="60000"/>
                  <a:lumOff val="40000"/>
                </a:schemeClr>
              </a:solidFill>
            </a:endParaRPr>
          </a:p>
        </p:txBody>
      </p:sp>
      <p:sp>
        <p:nvSpPr>
          <p:cNvPr id="3" name="Subtitle 2"/>
          <p:cNvSpPr>
            <a:spLocks noGrp="1"/>
          </p:cNvSpPr>
          <p:nvPr>
            <p:ph type="subTitle" idx="1"/>
          </p:nvPr>
        </p:nvSpPr>
        <p:spPr>
          <a:xfrm>
            <a:off x="5436096" y="5661248"/>
            <a:ext cx="3384376" cy="1412776"/>
          </a:xfrm>
        </p:spPr>
        <p:txBody>
          <a:bodyPr>
            <a:normAutofit/>
          </a:bodyPr>
          <a:lstStyle/>
          <a:p>
            <a:pPr algn="ctr"/>
            <a:r>
              <a:rPr lang="tr-TR" sz="2800" dirty="0" smtClean="0">
                <a:solidFill>
                  <a:schemeClr val="accent4">
                    <a:lumMod val="50000"/>
                  </a:schemeClr>
                </a:solidFill>
              </a:rPr>
              <a:t>Kaynak:</a:t>
            </a:r>
          </a:p>
          <a:p>
            <a:pPr algn="ctr"/>
            <a:r>
              <a:rPr lang="tr-TR" sz="1700" dirty="0" smtClean="0">
                <a:solidFill>
                  <a:schemeClr val="accent4">
                    <a:lumMod val="50000"/>
                  </a:schemeClr>
                </a:solidFill>
              </a:rPr>
              <a:t>BEYHAN </a:t>
            </a:r>
            <a:r>
              <a:rPr lang="tr-TR" sz="1700" dirty="0" smtClean="0">
                <a:solidFill>
                  <a:schemeClr val="accent4">
                    <a:lumMod val="50000"/>
                  </a:schemeClr>
                </a:solidFill>
              </a:rPr>
              <a:t>YILDIRIM</a:t>
            </a:r>
          </a:p>
          <a:p>
            <a:pPr algn="ctr"/>
            <a:r>
              <a:rPr lang="tr-TR" sz="1700" dirty="0" smtClean="0">
                <a:solidFill>
                  <a:schemeClr val="accent4">
                    <a:lumMod val="50000"/>
                  </a:schemeClr>
                </a:solidFill>
              </a:rPr>
              <a:t>REHBER ÖĞRETMEN</a:t>
            </a:r>
            <a:endParaRPr lang="tr-TR" sz="1700" dirty="0">
              <a:solidFill>
                <a:schemeClr val="accent4">
                  <a:lumMod val="50000"/>
                </a:schemeClr>
              </a:solidFill>
            </a:endParaRPr>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2856"/>
            <a:ext cx="8229600" cy="3874435"/>
          </a:xfrm>
        </p:spPr>
        <p:txBody>
          <a:bodyPr>
            <a:normAutofit lnSpcReduction="10000"/>
          </a:bodyPr>
          <a:lstStyle/>
          <a:p>
            <a:pPr lvl="0" algn="just"/>
            <a:endParaRPr lang="tr-TR" dirty="0" smtClean="0"/>
          </a:p>
          <a:p>
            <a:pPr lvl="0" algn="just"/>
            <a:r>
              <a:rPr lang="tr-TR" dirty="0" smtClean="0"/>
              <a:t>Bireyselleştirilmiş </a:t>
            </a:r>
            <a:r>
              <a:rPr lang="tr-TR" dirty="0"/>
              <a:t>eğitim programları aracılığı ile kapasite ve öğrenme hızına uygun eğitim alırlar. </a:t>
            </a:r>
          </a:p>
          <a:p>
            <a:pPr lvl="0" algn="just"/>
            <a:r>
              <a:rPr lang="tr-TR" dirty="0"/>
              <a:t>Kendine güven, takdir edilme, cesaret, sorumluluk, bir işe yarama duygusu gibi sosyal değerler dizgesi gelişir. Sosyal bütünleşmeleri kolaylaşır. </a:t>
            </a:r>
          </a:p>
          <a:p>
            <a:pPr lvl="0" algn="just"/>
            <a:r>
              <a:rPr lang="tr-TR" dirty="0"/>
              <a:t>Özelliklerine uygun eğitsel, sosyal ve fiziki ortamlar düzenlendiği için uyum, başarı ve kendilerine güven kazanmaları kolaylaşır. </a:t>
            </a:r>
          </a:p>
          <a:p>
            <a:pPr algn="just"/>
            <a:endParaRPr lang="tr-TR" dirty="0"/>
          </a:p>
        </p:txBody>
      </p:sp>
      <p:sp>
        <p:nvSpPr>
          <p:cNvPr id="2" name="Title 1"/>
          <p:cNvSpPr>
            <a:spLocks noGrp="1"/>
          </p:cNvSpPr>
          <p:nvPr>
            <p:ph type="title"/>
          </p:nvPr>
        </p:nvSpPr>
        <p:spPr>
          <a:xfrm>
            <a:off x="457200" y="692696"/>
            <a:ext cx="8229600" cy="1728192"/>
          </a:xfrm>
        </p:spPr>
        <p:txBody>
          <a:bodyPr>
            <a:normAutofit fontScale="90000"/>
          </a:bodyPr>
          <a:lstStyle/>
          <a:p>
            <a:pPr algn="ctr"/>
            <a:r>
              <a:rPr lang="tr-TR" sz="2400" b="1" dirty="0">
                <a:solidFill>
                  <a:schemeClr val="accent2">
                    <a:lumMod val="60000"/>
                    <a:lumOff val="40000"/>
                  </a:schemeClr>
                </a:solidFill>
              </a:rPr>
              <a:t>KAYNAŞTIRMA YOLUYLA EĞİTİMİN YARARLARI NELERDİR?</a:t>
            </a:r>
            <a:r>
              <a:rPr lang="tr-TR" sz="2400" dirty="0">
                <a:solidFill>
                  <a:schemeClr val="accent2">
                    <a:lumMod val="60000"/>
                    <a:lumOff val="40000"/>
                  </a:schemeClr>
                </a:solidFill>
              </a:rPr>
              <a:t/>
            </a:r>
            <a:br>
              <a:rPr lang="tr-TR" sz="2400" dirty="0">
                <a:solidFill>
                  <a:schemeClr val="accent2">
                    <a:lumMod val="60000"/>
                    <a:lumOff val="40000"/>
                  </a:schemeClr>
                </a:solidFill>
              </a:rPr>
            </a:br>
            <a:r>
              <a:rPr lang="tr-TR" sz="2400" dirty="0" smtClean="0">
                <a:solidFill>
                  <a:schemeClr val="accent2">
                    <a:lumMod val="60000"/>
                    <a:lumOff val="40000"/>
                  </a:schemeClr>
                </a:solidFill>
              </a:rPr>
              <a:t/>
            </a:r>
            <a:br>
              <a:rPr lang="tr-TR" sz="2400" dirty="0" smtClean="0">
                <a:solidFill>
                  <a:schemeClr val="accent2">
                    <a:lumMod val="60000"/>
                    <a:lumOff val="40000"/>
                  </a:schemeClr>
                </a:solidFill>
              </a:rPr>
            </a:br>
            <a:r>
              <a:rPr lang="tr-TR" sz="2400" b="1" dirty="0" smtClean="0">
                <a:solidFill>
                  <a:schemeClr val="accent2">
                    <a:lumMod val="60000"/>
                    <a:lumOff val="40000"/>
                  </a:schemeClr>
                </a:solidFill>
              </a:rPr>
              <a:t>ÖZEL </a:t>
            </a:r>
            <a:r>
              <a:rPr lang="tr-TR" sz="2400" b="1" dirty="0">
                <a:solidFill>
                  <a:schemeClr val="accent2">
                    <a:lumMod val="60000"/>
                    <a:lumOff val="40000"/>
                  </a:schemeClr>
                </a:solidFill>
              </a:rPr>
              <a:t>EĞİTİME İHTİYACI OLAN ÖĞRENCİLERE YARARLARI</a:t>
            </a:r>
            <a:r>
              <a:rPr lang="tr-TR" sz="2400" dirty="0">
                <a:solidFill>
                  <a:schemeClr val="accent2">
                    <a:lumMod val="60000"/>
                    <a:lumOff val="40000"/>
                  </a:schemeClr>
                </a:solidFill>
              </a:rPr>
              <a:t/>
            </a:r>
            <a:br>
              <a:rPr lang="tr-TR" sz="2400" dirty="0">
                <a:solidFill>
                  <a:schemeClr val="accent2">
                    <a:lumMod val="60000"/>
                    <a:lumOff val="40000"/>
                  </a:schemeClr>
                </a:solidFill>
              </a:rPr>
            </a:br>
            <a:endParaRPr lang="tr-TR" sz="2400" dirty="0">
              <a:solidFill>
                <a:schemeClr val="accent2">
                  <a:lumMod val="60000"/>
                  <a:lumOff val="40000"/>
                </a:schemeClr>
              </a:solidFill>
            </a:endParaRPr>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3"/>
            <a:ext cx="8229600" cy="4752529"/>
          </a:xfrm>
        </p:spPr>
        <p:txBody>
          <a:bodyPr>
            <a:normAutofit/>
          </a:bodyPr>
          <a:lstStyle/>
          <a:p>
            <a:pPr lvl="0" algn="just"/>
            <a:r>
              <a:rPr lang="tr-TR" dirty="0"/>
              <a:t>Olumsuzdan çok olumlu davranış gösterme sıklığı artar. </a:t>
            </a:r>
          </a:p>
          <a:p>
            <a:pPr lvl="0" algn="just"/>
            <a:r>
              <a:rPr lang="tr-TR" dirty="0"/>
              <a:t>Bu öğrenciler normal öğrencilerden bazı davranışları model alma ve özdeşim kurma yoluyla öğrenebilirler. </a:t>
            </a:r>
          </a:p>
          <a:p>
            <a:pPr lvl="0" algn="just"/>
            <a:r>
              <a:rPr lang="tr-TR" dirty="0"/>
              <a:t>İletişim, işbirliği, kabullenme, ortak yaşam becerileri edinirler. </a:t>
            </a:r>
          </a:p>
          <a:p>
            <a:pPr lvl="0" algn="just"/>
            <a:r>
              <a:rPr lang="tr-TR" dirty="0"/>
              <a:t>Algı düzeyi ve öğrenme özelliklerine uygun yöntem, teknik, araç ve gereçlerin kullanılması sayesinde öğrenmeleri pekişir.</a:t>
            </a:r>
          </a:p>
          <a:p>
            <a:endParaRPr lang="tr-TR" dirty="0"/>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wedge/>
    <p:sndAc>
      <p:stSnd>
        <p:snd r:embed="rId2" name="arrow.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pPr lvl="0" algn="ctr">
              <a:buNone/>
            </a:pPr>
            <a:r>
              <a:rPr lang="tr-TR" b="1" dirty="0" smtClean="0">
                <a:solidFill>
                  <a:schemeClr val="accent2">
                    <a:lumMod val="60000"/>
                    <a:lumOff val="40000"/>
                  </a:schemeClr>
                </a:solidFill>
              </a:rPr>
              <a:t>	</a:t>
            </a:r>
          </a:p>
          <a:p>
            <a:pPr lvl="0" algn="ctr">
              <a:buNone/>
            </a:pPr>
            <a:r>
              <a:rPr lang="tr-TR" b="1" dirty="0" smtClean="0">
                <a:solidFill>
                  <a:schemeClr val="accent2">
                    <a:lumMod val="60000"/>
                    <a:lumOff val="40000"/>
                  </a:schemeClr>
                </a:solidFill>
              </a:rPr>
              <a:t>ÖĞRETMENLERE </a:t>
            </a:r>
            <a:r>
              <a:rPr lang="tr-TR" b="1" dirty="0">
                <a:solidFill>
                  <a:schemeClr val="accent2">
                    <a:lumMod val="60000"/>
                    <a:lumOff val="40000"/>
                  </a:schemeClr>
                </a:solidFill>
              </a:rPr>
              <a:t>YARARLARI</a:t>
            </a:r>
            <a:endParaRPr lang="tr-TR" dirty="0">
              <a:solidFill>
                <a:schemeClr val="accent2">
                  <a:lumMod val="60000"/>
                  <a:lumOff val="40000"/>
                </a:schemeClr>
              </a:solidFill>
            </a:endParaRPr>
          </a:p>
          <a:p>
            <a:pPr lvl="0"/>
            <a:endParaRPr lang="tr-TR" dirty="0" smtClean="0"/>
          </a:p>
          <a:p>
            <a:pPr lvl="0">
              <a:buNone/>
            </a:pPr>
            <a:endParaRPr lang="tr-TR" dirty="0" smtClean="0"/>
          </a:p>
          <a:p>
            <a:r>
              <a:rPr lang="tr-TR" dirty="0" smtClean="0"/>
              <a:t>Şartsız </a:t>
            </a:r>
            <a:r>
              <a:rPr lang="tr-TR" dirty="0"/>
              <a:t>kabul, hoşgörü, sabır ve bireysel özelliklere saygı davranışları gelişir. </a:t>
            </a:r>
          </a:p>
          <a:p>
            <a:pPr lvl="0"/>
            <a:r>
              <a:rPr lang="tr-TR" dirty="0"/>
              <a:t>BEP hazırlama ve uygulamada daha başarılı olurlar. </a:t>
            </a:r>
          </a:p>
          <a:p>
            <a:pPr lvl="0"/>
            <a:r>
              <a:rPr lang="tr-TR" dirty="0"/>
              <a:t>Eğitimde ekonomiklik ve fırsat eşitliği sağlanır. </a:t>
            </a:r>
          </a:p>
          <a:p>
            <a:endParaRPr lang="tr-TR" dirty="0" smtClean="0"/>
          </a:p>
          <a:p>
            <a:endParaRPr lang="tr-TR" dirty="0"/>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lvl="0" algn="ctr">
              <a:buNone/>
            </a:pPr>
            <a:r>
              <a:rPr lang="tr-TR" b="1" dirty="0" smtClean="0"/>
              <a:t>	</a:t>
            </a:r>
            <a:r>
              <a:rPr lang="tr-TR" b="1" dirty="0" smtClean="0">
                <a:solidFill>
                  <a:schemeClr val="accent2">
                    <a:lumMod val="60000"/>
                    <a:lumOff val="40000"/>
                  </a:schemeClr>
                </a:solidFill>
              </a:rPr>
              <a:t>AİLELERE </a:t>
            </a:r>
            <a:r>
              <a:rPr lang="tr-TR" b="1" dirty="0">
                <a:solidFill>
                  <a:schemeClr val="accent2">
                    <a:lumMod val="60000"/>
                    <a:lumOff val="40000"/>
                  </a:schemeClr>
                </a:solidFill>
              </a:rPr>
              <a:t>YARARLARI</a:t>
            </a:r>
            <a:endParaRPr lang="tr-TR" dirty="0">
              <a:solidFill>
                <a:schemeClr val="accent2">
                  <a:lumMod val="60000"/>
                  <a:lumOff val="40000"/>
                </a:schemeClr>
              </a:solidFill>
            </a:endParaRPr>
          </a:p>
          <a:p>
            <a:pPr lvl="0" algn="just"/>
            <a:endParaRPr lang="tr-TR" dirty="0" smtClean="0"/>
          </a:p>
          <a:p>
            <a:pPr lvl="0" algn="just"/>
            <a:r>
              <a:rPr lang="tr-TR" dirty="0" smtClean="0"/>
              <a:t>Çocuk </a:t>
            </a:r>
            <a:r>
              <a:rPr lang="tr-TR" dirty="0"/>
              <a:t>üzerindeki beklentileri, çocuklarının kapasiteleriyle uygunluk göstermeye başlar. </a:t>
            </a:r>
          </a:p>
          <a:p>
            <a:pPr lvl="0" algn="just"/>
            <a:r>
              <a:rPr lang="tr-TR" dirty="0"/>
              <a:t>Okula bakış açısı değişir ve okulla işbirliği gelişir. </a:t>
            </a:r>
          </a:p>
          <a:p>
            <a:pPr lvl="0" algn="just"/>
            <a:r>
              <a:rPr lang="tr-TR" dirty="0"/>
              <a:t>Çocukların ilgi ve ihtiyaçları konusunda daha sağlıklı bilgi edinirler. </a:t>
            </a:r>
          </a:p>
          <a:p>
            <a:pPr lvl="0" algn="just"/>
            <a:r>
              <a:rPr lang="tr-TR" dirty="0"/>
              <a:t>Çocuktaki gelişmelere bağlı olarak kaygı ve güvensizlik duygusu umuda dönüşür. </a:t>
            </a:r>
          </a:p>
          <a:p>
            <a:pPr lvl="0" algn="just"/>
            <a:r>
              <a:rPr lang="tr-TR" dirty="0"/>
              <a:t>Aile içi çatışmalar azalır, aile sağlığı artar. </a:t>
            </a:r>
          </a:p>
          <a:p>
            <a:pPr lvl="0" algn="just"/>
            <a:r>
              <a:rPr lang="tr-TR" dirty="0"/>
              <a:t>Çocuklarına nasıl yardım edecekleri konusunda yeni yollar öğrenirler. </a:t>
            </a:r>
          </a:p>
          <a:p>
            <a:pPr>
              <a:buNone/>
            </a:pPr>
            <a:endParaRPr lang="tr-TR" dirty="0"/>
          </a:p>
          <a:p>
            <a:endParaRPr lang="tr-TR" dirty="0"/>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76872"/>
            <a:ext cx="8229600" cy="3849291"/>
          </a:xfrm>
        </p:spPr>
        <p:txBody>
          <a:bodyPr/>
          <a:lstStyle/>
          <a:p>
            <a:pPr algn="just">
              <a:buNone/>
            </a:pPr>
            <a:r>
              <a:rPr lang="tr-TR" dirty="0" smtClean="0"/>
              <a:t>		Özel </a:t>
            </a:r>
            <a:r>
              <a:rPr lang="tr-TR" dirty="0"/>
              <a:t>eğitime ihtiyacı olan öğrenciler, ilköğretimlerini öncelikle kaynaştırma uygulamaları yoluyla akranları ile bir arada sürdürebilecekleri gibi özel eğitime ihtiyacı olan öğrenciler için açılan ilköğretim okullarında da sürdürebilirler. </a:t>
            </a:r>
            <a:r>
              <a:rPr lang="tr-TR" dirty="0">
                <a:solidFill>
                  <a:srgbClr val="0070C0"/>
                </a:solidFill>
              </a:rPr>
              <a:t>(Özel Eğitim Hizmetleri Yönetmeliği, madde 30)</a:t>
            </a:r>
          </a:p>
          <a:p>
            <a:endParaRPr lang="tr-TR" dirty="0"/>
          </a:p>
        </p:txBody>
      </p:sp>
      <p:sp>
        <p:nvSpPr>
          <p:cNvPr id="2" name="Title 1"/>
          <p:cNvSpPr>
            <a:spLocks noGrp="1"/>
          </p:cNvSpPr>
          <p:nvPr>
            <p:ph type="title"/>
          </p:nvPr>
        </p:nvSpPr>
        <p:spPr>
          <a:xfrm>
            <a:off x="457200" y="764704"/>
            <a:ext cx="8229600" cy="1368152"/>
          </a:xfrm>
        </p:spPr>
        <p:txBody>
          <a:bodyPr>
            <a:normAutofit fontScale="90000"/>
          </a:bodyPr>
          <a:lstStyle/>
          <a:p>
            <a:pPr algn="ctr"/>
            <a:r>
              <a:rPr lang="tr-TR" sz="3100" b="1" dirty="0">
                <a:solidFill>
                  <a:srgbClr val="0070C0"/>
                </a:solidFill>
              </a:rPr>
              <a:t>İLKÖĞRETİMDE KAYNAŞTIRMA EĞİTİMİ NEDEN ÖNEMLİDİR?</a:t>
            </a:r>
            <a:r>
              <a:rPr lang="tr-TR" dirty="0"/>
              <a:t/>
            </a:r>
            <a:br>
              <a:rPr lang="tr-TR" dirty="0"/>
            </a:br>
            <a:endParaRPr lang="tr-TR" dirty="0"/>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wedge/>
    <p:sndAc>
      <p:stSnd>
        <p:snd r:embed="rId2" name="arrow.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1"/>
            <a:ext cx="8229600" cy="4608512"/>
          </a:xfrm>
        </p:spPr>
        <p:txBody>
          <a:bodyPr>
            <a:normAutofit/>
          </a:bodyPr>
          <a:lstStyle/>
          <a:p>
            <a:pPr algn="just">
              <a:buNone/>
            </a:pPr>
            <a:r>
              <a:rPr lang="tr-TR" dirty="0" smtClean="0"/>
              <a:t>	Öğrencinin </a:t>
            </a:r>
            <a:r>
              <a:rPr lang="tr-TR" dirty="0">
                <a:solidFill>
                  <a:srgbClr val="00B0F0"/>
                </a:solidFill>
              </a:rPr>
              <a:t>sosyal, duygusal, bilişsel ve kişisel </a:t>
            </a:r>
            <a:r>
              <a:rPr lang="tr-TR" dirty="0"/>
              <a:t>gelişimi açısından bilgi ve becerilerinin </a:t>
            </a:r>
            <a:r>
              <a:rPr lang="tr-TR" dirty="0">
                <a:solidFill>
                  <a:srgbClr val="00B0F0"/>
                </a:solidFill>
              </a:rPr>
              <a:t>en üst </a:t>
            </a:r>
            <a:r>
              <a:rPr lang="tr-TR" dirty="0"/>
              <a:t>düzeyde kullanılabilmesi ve geliştirilmesi için kaynaştırma eğitiminin en uygun ortam olduğu düşünülmektedir. Yapılan uygulamalarda </a:t>
            </a:r>
            <a:r>
              <a:rPr lang="tr-TR" dirty="0">
                <a:solidFill>
                  <a:srgbClr val="00B0F0"/>
                </a:solidFill>
              </a:rPr>
              <a:t>fiziki düzenlemeler</a:t>
            </a:r>
            <a:r>
              <a:rPr lang="tr-TR" dirty="0"/>
              <a:t>, gerekli </a:t>
            </a:r>
            <a:r>
              <a:rPr lang="tr-TR" dirty="0">
                <a:solidFill>
                  <a:srgbClr val="00B0F0"/>
                </a:solidFill>
              </a:rPr>
              <a:t>materyal</a:t>
            </a:r>
            <a:r>
              <a:rPr lang="tr-TR" dirty="0"/>
              <a:t> desteği ve uygun </a:t>
            </a:r>
            <a:r>
              <a:rPr lang="tr-TR" dirty="0">
                <a:solidFill>
                  <a:srgbClr val="00B0F0"/>
                </a:solidFill>
              </a:rPr>
              <a:t>yöntem</a:t>
            </a:r>
            <a:r>
              <a:rPr lang="tr-TR" dirty="0"/>
              <a:t> ve </a:t>
            </a:r>
            <a:r>
              <a:rPr lang="tr-TR" dirty="0">
                <a:solidFill>
                  <a:srgbClr val="00B0F0"/>
                </a:solidFill>
              </a:rPr>
              <a:t>tekniklerle</a:t>
            </a:r>
            <a:r>
              <a:rPr lang="tr-TR" dirty="0"/>
              <a:t> desteklenmiş bir kaynaştırma eğitim uygulamasının başarılı sonuçlar ortaya koyduğu yapılan araştırmalarla belirlenmiştir. </a:t>
            </a:r>
          </a:p>
          <a:p>
            <a:endParaRPr lang="tr-TR" dirty="0"/>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40"/>
            <a:ext cx="8229600" cy="4137323"/>
          </a:xfrm>
        </p:spPr>
        <p:txBody>
          <a:bodyPr/>
          <a:lstStyle/>
          <a:p>
            <a:pPr algn="just">
              <a:buNone/>
            </a:pPr>
            <a:r>
              <a:rPr lang="tr-TR" dirty="0" smtClean="0"/>
              <a:t>		Özel </a:t>
            </a:r>
            <a:r>
              <a:rPr lang="tr-TR" dirty="0"/>
              <a:t>eğitime ihtiyacı olan öğrencinin farklı gelişim alanlarında yapabildiklerini dikkate alarak, kazandırılacak davranışların </a:t>
            </a:r>
            <a:r>
              <a:rPr lang="tr-TR" dirty="0">
                <a:solidFill>
                  <a:srgbClr val="00B0F0"/>
                </a:solidFill>
              </a:rPr>
              <a:t>neler </a:t>
            </a:r>
            <a:r>
              <a:rPr lang="tr-TR" dirty="0"/>
              <a:t>olduğu, bu davranışların </a:t>
            </a:r>
            <a:r>
              <a:rPr lang="tr-TR" dirty="0">
                <a:solidFill>
                  <a:srgbClr val="00B0F0"/>
                </a:solidFill>
              </a:rPr>
              <a:t>nerede, nasıl, kimler </a:t>
            </a:r>
            <a:r>
              <a:rPr lang="tr-TR" dirty="0"/>
              <a:t>tarafından, hangi </a:t>
            </a:r>
            <a:r>
              <a:rPr lang="tr-TR" dirty="0">
                <a:solidFill>
                  <a:srgbClr val="00B0F0"/>
                </a:solidFill>
              </a:rPr>
              <a:t>yöntemlerle</a:t>
            </a:r>
            <a:r>
              <a:rPr lang="tr-TR" dirty="0"/>
              <a:t> ve </a:t>
            </a:r>
            <a:r>
              <a:rPr lang="tr-TR" dirty="0">
                <a:solidFill>
                  <a:srgbClr val="00B0F0"/>
                </a:solidFill>
              </a:rPr>
              <a:t>ne kadar sürede</a:t>
            </a:r>
            <a:r>
              <a:rPr lang="tr-TR" dirty="0"/>
              <a:t> kazandırılacağını belirten, gerekli destek eğitim hizmetlerini içeren, içinde </a:t>
            </a:r>
            <a:r>
              <a:rPr lang="tr-TR" dirty="0">
                <a:solidFill>
                  <a:srgbClr val="00B0F0"/>
                </a:solidFill>
              </a:rPr>
              <a:t>ailesinin</a:t>
            </a:r>
            <a:r>
              <a:rPr lang="tr-TR" dirty="0"/>
              <a:t> de yer aldığı bir </a:t>
            </a:r>
            <a:r>
              <a:rPr lang="tr-TR" dirty="0">
                <a:solidFill>
                  <a:srgbClr val="00B0F0"/>
                </a:solidFill>
              </a:rPr>
              <a:t>ekip</a:t>
            </a:r>
            <a:r>
              <a:rPr lang="tr-TR" dirty="0"/>
              <a:t> tarafından hazırlanan yazılı bir programdır. </a:t>
            </a:r>
          </a:p>
          <a:p>
            <a:endParaRPr lang="tr-TR" dirty="0" smtClean="0"/>
          </a:p>
        </p:txBody>
      </p:sp>
      <p:sp>
        <p:nvSpPr>
          <p:cNvPr id="2" name="Title 1"/>
          <p:cNvSpPr>
            <a:spLocks noGrp="1"/>
          </p:cNvSpPr>
          <p:nvPr>
            <p:ph type="title"/>
          </p:nvPr>
        </p:nvSpPr>
        <p:spPr>
          <a:xfrm>
            <a:off x="457200" y="620688"/>
            <a:ext cx="8229600" cy="1440160"/>
          </a:xfrm>
        </p:spPr>
        <p:txBody>
          <a:bodyPr>
            <a:normAutofit fontScale="90000"/>
          </a:bodyPr>
          <a:lstStyle/>
          <a:p>
            <a:pPr algn="ctr"/>
            <a:r>
              <a:rPr lang="tr-TR" sz="3600" b="1" dirty="0">
                <a:solidFill>
                  <a:schemeClr val="accent2">
                    <a:lumMod val="60000"/>
                    <a:lumOff val="40000"/>
                  </a:schemeClr>
                </a:solidFill>
              </a:rPr>
              <a:t>BİREYSELLEŞTİRİLMİŞ EĞİTİM PROGRAMI (BEP)</a:t>
            </a:r>
            <a:r>
              <a:rPr lang="tr-TR" dirty="0">
                <a:solidFill>
                  <a:schemeClr val="accent2">
                    <a:lumMod val="60000"/>
                    <a:lumOff val="40000"/>
                  </a:schemeClr>
                </a:solidFill>
              </a:rPr>
              <a:t/>
            </a:r>
            <a:br>
              <a:rPr lang="tr-TR" dirty="0">
                <a:solidFill>
                  <a:schemeClr val="accent2">
                    <a:lumMod val="60000"/>
                    <a:lumOff val="40000"/>
                  </a:schemeClr>
                </a:solidFill>
              </a:rPr>
            </a:br>
            <a:endParaRPr lang="tr-TR" dirty="0">
              <a:solidFill>
                <a:schemeClr val="accent2">
                  <a:lumMod val="60000"/>
                  <a:lumOff val="40000"/>
                </a:schemeClr>
              </a:solidFill>
            </a:endParaRPr>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802427"/>
          </a:xfrm>
        </p:spPr>
        <p:txBody>
          <a:bodyPr>
            <a:normAutofit fontScale="55000" lnSpcReduction="20000"/>
          </a:bodyPr>
          <a:lstStyle/>
          <a:p>
            <a:pPr>
              <a:buNone/>
            </a:pPr>
            <a:endParaRPr lang="tr-TR" sz="4100" b="1" dirty="0" smtClean="0"/>
          </a:p>
          <a:p>
            <a:pPr>
              <a:buNone/>
            </a:pPr>
            <a:r>
              <a:rPr lang="tr-TR" sz="4100" b="1" dirty="0" smtClean="0"/>
              <a:t>BEP </a:t>
            </a:r>
            <a:r>
              <a:rPr lang="tr-TR" sz="4100" b="1" dirty="0"/>
              <a:t>Geliştirme Birim Başkanı:</a:t>
            </a:r>
            <a:r>
              <a:rPr lang="tr-TR" sz="4100" dirty="0"/>
              <a:t> Okul Müdürü</a:t>
            </a:r>
          </a:p>
          <a:p>
            <a:pPr>
              <a:buNone/>
            </a:pPr>
            <a:r>
              <a:rPr lang="tr-TR" sz="4100" b="1" dirty="0"/>
              <a:t> </a:t>
            </a:r>
            <a:endParaRPr lang="tr-TR" sz="4100" dirty="0"/>
          </a:p>
          <a:p>
            <a:pPr>
              <a:buNone/>
            </a:pPr>
            <a:endParaRPr lang="tr-TR" sz="4100" b="1" dirty="0"/>
          </a:p>
          <a:p>
            <a:pPr>
              <a:buNone/>
            </a:pPr>
            <a:r>
              <a:rPr lang="tr-TR" sz="4100" b="1" dirty="0" smtClean="0"/>
              <a:t>Diğer </a:t>
            </a:r>
            <a:r>
              <a:rPr lang="tr-TR" sz="4100" b="1" dirty="0"/>
              <a:t>Üyeler</a:t>
            </a:r>
            <a:r>
              <a:rPr lang="tr-TR" sz="4100" b="1" dirty="0" smtClean="0"/>
              <a:t>:      </a:t>
            </a:r>
            <a:r>
              <a:rPr lang="tr-TR" sz="4100" dirty="0"/>
              <a:t>Sınıf Öğretmeni</a:t>
            </a:r>
          </a:p>
          <a:p>
            <a:pPr>
              <a:buNone/>
            </a:pPr>
            <a:r>
              <a:rPr lang="tr-TR" sz="4100" dirty="0"/>
              <a:t>                       </a:t>
            </a:r>
            <a:r>
              <a:rPr lang="tr-TR" sz="4100" dirty="0" smtClean="0"/>
              <a:t>      </a:t>
            </a:r>
            <a:r>
              <a:rPr lang="tr-TR" sz="4100" dirty="0"/>
              <a:t>Branş Öğretmenleri</a:t>
            </a:r>
          </a:p>
          <a:p>
            <a:pPr>
              <a:buNone/>
            </a:pPr>
            <a:r>
              <a:rPr lang="tr-TR" sz="4100" dirty="0"/>
              <a:t>                        </a:t>
            </a:r>
            <a:r>
              <a:rPr lang="tr-TR" sz="4100" dirty="0" smtClean="0"/>
              <a:t>     Rehber </a:t>
            </a:r>
            <a:r>
              <a:rPr lang="tr-TR" sz="4100" dirty="0"/>
              <a:t>Öğretmen</a:t>
            </a:r>
          </a:p>
          <a:p>
            <a:pPr>
              <a:buNone/>
            </a:pPr>
            <a:r>
              <a:rPr lang="tr-TR" sz="4100" dirty="0"/>
              <a:t>                      </a:t>
            </a:r>
            <a:r>
              <a:rPr lang="tr-TR" sz="4100" dirty="0" smtClean="0"/>
              <a:t>       </a:t>
            </a:r>
            <a:r>
              <a:rPr lang="tr-TR" sz="4100" dirty="0"/>
              <a:t>Öğrenci Velisi</a:t>
            </a:r>
          </a:p>
          <a:p>
            <a:pPr>
              <a:buNone/>
            </a:pPr>
            <a:r>
              <a:rPr lang="tr-TR" sz="4100" dirty="0"/>
              <a:t>                     </a:t>
            </a:r>
            <a:r>
              <a:rPr lang="tr-TR" sz="4100" dirty="0" smtClean="0"/>
              <a:t>        </a:t>
            </a:r>
            <a:r>
              <a:rPr lang="tr-TR" sz="4100" dirty="0"/>
              <a:t>Öğrenci</a:t>
            </a:r>
          </a:p>
          <a:p>
            <a:pPr algn="ctr">
              <a:buNone/>
            </a:pPr>
            <a:r>
              <a:rPr lang="tr-TR" sz="4100" dirty="0"/>
              <a:t>             </a:t>
            </a:r>
            <a:r>
              <a:rPr lang="tr-TR" dirty="0"/>
              <a:t>           </a:t>
            </a:r>
            <a:r>
              <a:rPr lang="tr-TR" dirty="0" smtClean="0"/>
              <a:t>  </a:t>
            </a:r>
            <a:endParaRPr lang="tr-TR" dirty="0"/>
          </a:p>
          <a:p>
            <a:pPr>
              <a:buNone/>
            </a:pPr>
            <a:r>
              <a:rPr lang="tr-TR" dirty="0"/>
              <a:t> </a:t>
            </a:r>
          </a:p>
          <a:p>
            <a:endParaRPr lang="tr-TR" dirty="0"/>
          </a:p>
        </p:txBody>
      </p:sp>
      <p:sp>
        <p:nvSpPr>
          <p:cNvPr id="2" name="Title 1"/>
          <p:cNvSpPr>
            <a:spLocks noGrp="1"/>
          </p:cNvSpPr>
          <p:nvPr>
            <p:ph type="title"/>
          </p:nvPr>
        </p:nvSpPr>
        <p:spPr>
          <a:xfrm>
            <a:off x="323528" y="908720"/>
            <a:ext cx="7906072" cy="1224136"/>
          </a:xfrm>
        </p:spPr>
        <p:txBody>
          <a:bodyPr>
            <a:normAutofit fontScale="90000"/>
          </a:bodyPr>
          <a:lstStyle/>
          <a:p>
            <a:pPr algn="ctr"/>
            <a:r>
              <a:rPr lang="tr-TR" sz="3100" b="1" dirty="0">
                <a:solidFill>
                  <a:schemeClr val="accent2">
                    <a:lumMod val="60000"/>
                    <a:lumOff val="40000"/>
                  </a:schemeClr>
                </a:solidFill>
              </a:rPr>
              <a:t>BEP HAZIRLAYACAK EKİBİN OLUŞTURULMASI</a:t>
            </a:r>
            <a:r>
              <a:rPr lang="tr-TR" dirty="0"/>
              <a:t/>
            </a:r>
            <a:br>
              <a:rPr lang="tr-TR" dirty="0"/>
            </a:br>
            <a:r>
              <a:rPr lang="tr-TR" dirty="0" smtClean="0"/>
              <a:t/>
            </a:r>
            <a:br>
              <a:rPr lang="tr-TR" dirty="0" smtClean="0"/>
            </a:br>
            <a:r>
              <a:rPr lang="tr-TR" sz="3600" b="1" u="sng" dirty="0" smtClean="0">
                <a:solidFill>
                  <a:schemeClr val="accent4">
                    <a:lumMod val="60000"/>
                    <a:lumOff val="40000"/>
                  </a:schemeClr>
                </a:solidFill>
              </a:rPr>
              <a:t>BEP </a:t>
            </a:r>
            <a:r>
              <a:rPr lang="tr-TR" sz="3600" b="1" u="sng" dirty="0">
                <a:solidFill>
                  <a:schemeClr val="accent4">
                    <a:lumMod val="60000"/>
                    <a:lumOff val="40000"/>
                  </a:schemeClr>
                </a:solidFill>
              </a:rPr>
              <a:t>Kimlerden Oluşur? </a:t>
            </a:r>
            <a:r>
              <a:rPr lang="tr-TR" sz="3600" dirty="0"/>
              <a:t/>
            </a:r>
            <a:br>
              <a:rPr lang="tr-TR" sz="3600" dirty="0"/>
            </a:br>
            <a:endParaRPr lang="tr-TR" sz="3600" dirty="0"/>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36912"/>
            <a:ext cx="8229600" cy="3672408"/>
          </a:xfrm>
        </p:spPr>
        <p:txBody>
          <a:bodyPr>
            <a:normAutofit/>
          </a:bodyPr>
          <a:lstStyle/>
          <a:p>
            <a:pPr algn="just">
              <a:buNone/>
            </a:pPr>
            <a:r>
              <a:rPr lang="tr-TR" dirty="0" smtClean="0"/>
              <a:t>	</a:t>
            </a:r>
            <a:r>
              <a:rPr lang="tr-TR" dirty="0"/>
              <a:t>	Özel eğitim gereksinimi olan öğrencilere sunulan tüm özel eğitim hizmetlerinin temelinde, öğrencinin özrünün engele dönüşmesini önleme çabası yatmaktadır. Kaynaştırma eğitimi ile öğrencinin işlevde bulunma düzeyi artırılarak, birlikte yaşadığı çevreye uyum sağlaması, çevrenin beklentilerine uygun davranış biçimleri geliştirmesi </a:t>
            </a:r>
            <a:r>
              <a:rPr lang="tr-TR" dirty="0" smtClean="0"/>
              <a:t>sağlanmaktadır.</a:t>
            </a:r>
            <a:endParaRPr lang="tr-TR" dirty="0"/>
          </a:p>
          <a:p>
            <a:endParaRPr lang="tr-TR" dirty="0"/>
          </a:p>
        </p:txBody>
      </p:sp>
      <p:sp>
        <p:nvSpPr>
          <p:cNvPr id="2" name="Title 1"/>
          <p:cNvSpPr>
            <a:spLocks noGrp="1"/>
          </p:cNvSpPr>
          <p:nvPr>
            <p:ph type="title"/>
          </p:nvPr>
        </p:nvSpPr>
        <p:spPr>
          <a:xfrm>
            <a:off x="457200" y="908720"/>
            <a:ext cx="8229600" cy="1368152"/>
          </a:xfrm>
        </p:spPr>
        <p:txBody>
          <a:bodyPr>
            <a:normAutofit fontScale="90000"/>
          </a:bodyPr>
          <a:lstStyle/>
          <a:p>
            <a:pPr algn="ctr"/>
            <a:r>
              <a:rPr lang="tr-TR" b="1" dirty="0" smtClean="0">
                <a:solidFill>
                  <a:schemeClr val="accent3">
                    <a:lumMod val="60000"/>
                    <a:lumOff val="40000"/>
                  </a:schemeClr>
                </a:solidFill>
              </a:rPr>
              <a:t>KAYNAŞTIRMA EĞİTİMİ NEDİR?</a:t>
            </a:r>
            <a:r>
              <a:rPr lang="tr-TR" dirty="0" smtClean="0">
                <a:solidFill>
                  <a:schemeClr val="accent3">
                    <a:lumMod val="60000"/>
                    <a:lumOff val="40000"/>
                  </a:schemeClr>
                </a:solidFill>
              </a:rPr>
              <a:t/>
            </a:r>
            <a:br>
              <a:rPr lang="tr-TR" dirty="0" smtClean="0">
                <a:solidFill>
                  <a:schemeClr val="accent3">
                    <a:lumMod val="60000"/>
                    <a:lumOff val="40000"/>
                  </a:schemeClr>
                </a:solidFill>
              </a:rPr>
            </a:br>
            <a:r>
              <a:rPr lang="tr-TR" b="1" dirty="0" smtClean="0">
                <a:solidFill>
                  <a:schemeClr val="accent3">
                    <a:lumMod val="60000"/>
                    <a:lumOff val="40000"/>
                  </a:schemeClr>
                </a:solidFill>
              </a:rPr>
              <a:t>ENGELLİ BİREY İÇİN GEREKLİ MİDİR?</a:t>
            </a:r>
            <a:r>
              <a:rPr lang="tr-TR" dirty="0" smtClean="0">
                <a:solidFill>
                  <a:schemeClr val="accent3">
                    <a:lumMod val="60000"/>
                    <a:lumOff val="40000"/>
                  </a:schemeClr>
                </a:solidFill>
              </a:rPr>
              <a:t/>
            </a:r>
            <a:br>
              <a:rPr lang="tr-TR" dirty="0" smtClean="0">
                <a:solidFill>
                  <a:schemeClr val="accent3">
                    <a:lumMod val="60000"/>
                    <a:lumOff val="40000"/>
                  </a:schemeClr>
                </a:solidFill>
              </a:rPr>
            </a:br>
            <a:endParaRPr lang="tr-TR" dirty="0">
              <a:solidFill>
                <a:schemeClr val="accent3">
                  <a:lumMod val="60000"/>
                  <a:lumOff val="40000"/>
                </a:schemeClr>
              </a:solidFill>
            </a:endParaRPr>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680520"/>
          </a:xfrm>
        </p:spPr>
        <p:txBody>
          <a:bodyPr>
            <a:normAutofit/>
          </a:bodyPr>
          <a:lstStyle/>
          <a:p>
            <a:pPr>
              <a:buNone/>
            </a:pPr>
            <a:r>
              <a:rPr lang="tr-TR" b="1" dirty="0" smtClean="0"/>
              <a:t>	</a:t>
            </a:r>
            <a:r>
              <a:rPr lang="tr-TR" b="1" u="sng" dirty="0" smtClean="0">
                <a:solidFill>
                  <a:srgbClr val="00B0F0"/>
                </a:solidFill>
              </a:rPr>
              <a:t>Başkanın </a:t>
            </a:r>
            <a:r>
              <a:rPr lang="tr-TR" b="1" u="sng" dirty="0">
                <a:solidFill>
                  <a:srgbClr val="00B0F0"/>
                </a:solidFill>
              </a:rPr>
              <a:t>Görevleri</a:t>
            </a:r>
            <a:endParaRPr lang="tr-TR" dirty="0">
              <a:solidFill>
                <a:srgbClr val="00B0F0"/>
              </a:solidFill>
            </a:endParaRPr>
          </a:p>
          <a:p>
            <a:pPr lvl="0" algn="just"/>
            <a:r>
              <a:rPr lang="tr-TR" dirty="0"/>
              <a:t>Birimde görev alacak </a:t>
            </a:r>
            <a:r>
              <a:rPr lang="tr-TR" dirty="0">
                <a:solidFill>
                  <a:srgbClr val="0070C0"/>
                </a:solidFill>
              </a:rPr>
              <a:t>üyelerin katılımını </a:t>
            </a:r>
            <a:r>
              <a:rPr lang="tr-TR" dirty="0"/>
              <a:t>sağlar.</a:t>
            </a:r>
          </a:p>
          <a:p>
            <a:pPr lvl="0" algn="just"/>
            <a:r>
              <a:rPr lang="tr-TR" dirty="0"/>
              <a:t>BEP' in geliştirilmesi, uygulanması, izlenmesi ve değerlendirilmesinde, öğrencinin ihtiyaçları doğrultusunda </a:t>
            </a:r>
            <a:r>
              <a:rPr lang="tr-TR" dirty="0">
                <a:solidFill>
                  <a:srgbClr val="0070C0"/>
                </a:solidFill>
              </a:rPr>
              <a:t>kurum içi </a:t>
            </a:r>
            <a:r>
              <a:rPr lang="tr-TR" dirty="0"/>
              <a:t>yapılacak </a:t>
            </a:r>
            <a:r>
              <a:rPr lang="tr-TR" dirty="0">
                <a:solidFill>
                  <a:srgbClr val="0070C0"/>
                </a:solidFill>
              </a:rPr>
              <a:t>düzenlemelere</a:t>
            </a:r>
            <a:r>
              <a:rPr lang="tr-TR" dirty="0"/>
              <a:t> ilişkin tedbir alır. </a:t>
            </a:r>
          </a:p>
          <a:p>
            <a:pPr lvl="0" algn="just"/>
            <a:r>
              <a:rPr lang="tr-TR" dirty="0"/>
              <a:t>BEP' in geliştirilmesi, uygulanması, izlenmesi ve değerlendirilmesinde, ihtiyaç duyulan </a:t>
            </a:r>
            <a:r>
              <a:rPr lang="tr-TR" dirty="0">
                <a:solidFill>
                  <a:srgbClr val="0070C0"/>
                </a:solidFill>
              </a:rPr>
              <a:t>araç-gereç </a:t>
            </a:r>
            <a:r>
              <a:rPr lang="tr-TR" dirty="0"/>
              <a:t>ve eğitim </a:t>
            </a:r>
            <a:r>
              <a:rPr lang="tr-TR" dirty="0">
                <a:solidFill>
                  <a:srgbClr val="0070C0"/>
                </a:solidFill>
              </a:rPr>
              <a:t>materyallerinin </a:t>
            </a:r>
            <a:r>
              <a:rPr lang="tr-TR" dirty="0"/>
              <a:t>sağlanması için özel eğitim hizmetleri kurulu ile eşgüdümlü çalışmayı sağlar. </a:t>
            </a:r>
          </a:p>
          <a:p>
            <a:endParaRPr lang="tr-TR" dirty="0"/>
          </a:p>
        </p:txBody>
      </p:sp>
      <p:sp>
        <p:nvSpPr>
          <p:cNvPr id="2" name="Title 1"/>
          <p:cNvSpPr>
            <a:spLocks noGrp="1"/>
          </p:cNvSpPr>
          <p:nvPr>
            <p:ph type="title"/>
          </p:nvPr>
        </p:nvSpPr>
        <p:spPr>
          <a:xfrm>
            <a:off x="539552" y="404664"/>
            <a:ext cx="8229600" cy="926976"/>
          </a:xfrm>
        </p:spPr>
        <p:txBody>
          <a:bodyPr>
            <a:noAutofit/>
          </a:bodyPr>
          <a:lstStyle/>
          <a:p>
            <a:pPr algn="ctr"/>
            <a:r>
              <a:rPr lang="tr-TR" sz="3200" b="1" dirty="0"/>
              <a:t>BEP GELİŞTİRME BİRİMİNDE GÖREV VE SORUMLULUKLAR NELERDİR?</a:t>
            </a:r>
            <a:r>
              <a:rPr lang="tr-TR" sz="3200" dirty="0"/>
              <a:t/>
            </a:r>
            <a:br>
              <a:rPr lang="tr-TR" sz="3200" dirty="0"/>
            </a:br>
            <a:endParaRPr lang="tr-TR" sz="3200" dirty="0"/>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algn="ctr">
              <a:buNone/>
            </a:pPr>
            <a:r>
              <a:rPr lang="tr-TR" b="1" dirty="0" smtClean="0"/>
              <a:t>	</a:t>
            </a:r>
            <a:r>
              <a:rPr lang="tr-TR" b="1" u="sng" dirty="0" smtClean="0">
                <a:solidFill>
                  <a:srgbClr val="00B0F0"/>
                </a:solidFill>
              </a:rPr>
              <a:t>Sınıf </a:t>
            </a:r>
            <a:r>
              <a:rPr lang="tr-TR" b="1" u="sng" dirty="0">
                <a:solidFill>
                  <a:srgbClr val="00B0F0"/>
                </a:solidFill>
              </a:rPr>
              <a:t>Öğretmenleri/Branş Öğretmenlerinin Görevleri</a:t>
            </a:r>
            <a:endParaRPr lang="tr-TR" dirty="0">
              <a:solidFill>
                <a:srgbClr val="00B0F0"/>
              </a:solidFill>
            </a:endParaRPr>
          </a:p>
          <a:p>
            <a:pPr lvl="0"/>
            <a:endParaRPr lang="tr-TR" dirty="0" smtClean="0"/>
          </a:p>
          <a:p>
            <a:pPr lvl="0"/>
            <a:r>
              <a:rPr lang="tr-TR" dirty="0" smtClean="0"/>
              <a:t>BEP'in </a:t>
            </a:r>
            <a:r>
              <a:rPr lang="tr-TR" dirty="0"/>
              <a:t>hazırlanması, uygulanması ve değerlendirilmesinde </a:t>
            </a:r>
            <a:r>
              <a:rPr lang="tr-TR" dirty="0">
                <a:solidFill>
                  <a:srgbClr val="0070C0"/>
                </a:solidFill>
              </a:rPr>
              <a:t>etkin görev </a:t>
            </a:r>
            <a:r>
              <a:rPr lang="tr-TR" dirty="0"/>
              <a:t>alırlar.</a:t>
            </a:r>
          </a:p>
          <a:p>
            <a:pPr lvl="0"/>
            <a:endParaRPr lang="tr-TR" dirty="0" smtClean="0"/>
          </a:p>
          <a:p>
            <a:pPr lvl="0"/>
            <a:r>
              <a:rPr lang="tr-TR" dirty="0" smtClean="0"/>
              <a:t>BEP</a:t>
            </a:r>
            <a:r>
              <a:rPr lang="tr-TR" dirty="0"/>
              <a:t>' i </a:t>
            </a:r>
            <a:r>
              <a:rPr lang="tr-TR" dirty="0">
                <a:solidFill>
                  <a:srgbClr val="0070C0"/>
                </a:solidFill>
              </a:rPr>
              <a:t>uygular</a:t>
            </a:r>
            <a:r>
              <a:rPr lang="tr-TR" dirty="0"/>
              <a:t> ve </a:t>
            </a:r>
            <a:r>
              <a:rPr lang="tr-TR" dirty="0">
                <a:solidFill>
                  <a:srgbClr val="0070C0"/>
                </a:solidFill>
              </a:rPr>
              <a:t>değerlendirirler.</a:t>
            </a:r>
          </a:p>
          <a:p>
            <a:pPr lvl="0"/>
            <a:endParaRPr lang="tr-TR" dirty="0" smtClean="0"/>
          </a:p>
          <a:p>
            <a:pPr lvl="0"/>
            <a:r>
              <a:rPr lang="tr-TR" dirty="0" smtClean="0"/>
              <a:t>Öğrencinin </a:t>
            </a:r>
            <a:r>
              <a:rPr lang="tr-TR" dirty="0"/>
              <a:t>gelişimine göre </a:t>
            </a:r>
            <a:r>
              <a:rPr lang="tr-TR" dirty="0">
                <a:solidFill>
                  <a:srgbClr val="0070C0"/>
                </a:solidFill>
              </a:rPr>
              <a:t>yeni BEP önerileri </a:t>
            </a:r>
            <a:r>
              <a:rPr lang="tr-TR" dirty="0"/>
              <a:t>hazırlarlar.</a:t>
            </a:r>
          </a:p>
          <a:p>
            <a:endParaRPr lang="tr-TR" dirty="0"/>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a:buNone/>
            </a:pPr>
            <a:r>
              <a:rPr lang="tr-TR" b="1" dirty="0" smtClean="0"/>
              <a:t>	</a:t>
            </a:r>
            <a:r>
              <a:rPr lang="tr-TR" b="1" u="sng" dirty="0" smtClean="0">
                <a:solidFill>
                  <a:srgbClr val="00B0F0"/>
                </a:solidFill>
              </a:rPr>
              <a:t>Rehber </a:t>
            </a:r>
            <a:r>
              <a:rPr lang="tr-TR" b="1" u="sng" dirty="0">
                <a:solidFill>
                  <a:srgbClr val="00B0F0"/>
                </a:solidFill>
              </a:rPr>
              <a:t>Öğretmen</a:t>
            </a:r>
            <a:endParaRPr lang="tr-TR" dirty="0">
              <a:solidFill>
                <a:srgbClr val="00B0F0"/>
              </a:solidFill>
            </a:endParaRPr>
          </a:p>
          <a:p>
            <a:pPr lvl="0"/>
            <a:endParaRPr lang="tr-TR" dirty="0" smtClean="0"/>
          </a:p>
          <a:p>
            <a:pPr lvl="0"/>
            <a:r>
              <a:rPr lang="tr-TR" dirty="0" smtClean="0"/>
              <a:t>Özel </a:t>
            </a:r>
            <a:r>
              <a:rPr lang="tr-TR" dirty="0"/>
              <a:t>eğitime ihtiyacı olan öğrencilerin bireysel gelişimini değerlendirmek üzere formlar hazırlanmasında BEP Geliştirme Birimi,öğretmenler ve ilgili personel ile </a:t>
            </a:r>
            <a:r>
              <a:rPr lang="tr-TR" dirty="0">
                <a:solidFill>
                  <a:srgbClr val="0070C0"/>
                </a:solidFill>
              </a:rPr>
              <a:t>işbirliği </a:t>
            </a:r>
            <a:r>
              <a:rPr lang="tr-TR" dirty="0"/>
              <a:t>yapar.</a:t>
            </a:r>
          </a:p>
          <a:p>
            <a:pPr lvl="0"/>
            <a:endParaRPr lang="tr-TR" dirty="0" smtClean="0"/>
          </a:p>
          <a:p>
            <a:pPr lvl="0"/>
            <a:r>
              <a:rPr lang="tr-TR" dirty="0" smtClean="0"/>
              <a:t>Öğretmenler </a:t>
            </a:r>
            <a:r>
              <a:rPr lang="tr-TR" dirty="0"/>
              <a:t>ve ailelerle işbirliği yaparak öğrenciler için </a:t>
            </a:r>
            <a:r>
              <a:rPr lang="tr-TR" dirty="0">
                <a:solidFill>
                  <a:srgbClr val="0070C0"/>
                </a:solidFill>
              </a:rPr>
              <a:t>bireysel gelişim raporu </a:t>
            </a:r>
            <a:r>
              <a:rPr lang="tr-TR" dirty="0"/>
              <a:t>düzenler. </a:t>
            </a:r>
          </a:p>
          <a:p>
            <a:pPr>
              <a:buNone/>
            </a:pPr>
            <a:r>
              <a:rPr lang="tr-TR" dirty="0"/>
              <a:t> </a:t>
            </a:r>
          </a:p>
          <a:p>
            <a:pPr>
              <a:buNone/>
            </a:pPr>
            <a:r>
              <a:rPr lang="tr-TR" dirty="0"/>
              <a:t> </a:t>
            </a:r>
          </a:p>
          <a:p>
            <a:endParaRPr lang="tr-TR" dirty="0"/>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lgn="just"/>
            <a:r>
              <a:rPr lang="tr-TR" dirty="0" smtClean="0"/>
              <a:t>Engel </a:t>
            </a:r>
            <a:r>
              <a:rPr lang="tr-TR" dirty="0"/>
              <a:t>türü ve derecesi ne olursa olsun tüm bireyler öğrenebilir.</a:t>
            </a:r>
          </a:p>
          <a:p>
            <a:pPr lvl="0" algn="just"/>
            <a:r>
              <a:rPr lang="tr-TR" dirty="0"/>
              <a:t>Çocuklarda dil, problem çözme, zihinsel süreçler, davranışsal özellikler ve öğrenme özellikleri birbirinden farklılık gösterebilir.</a:t>
            </a:r>
          </a:p>
          <a:p>
            <a:pPr lvl="0" algn="just"/>
            <a:r>
              <a:rPr lang="tr-TR" dirty="0"/>
              <a:t>Öğrencilerin ilgi ve yetenekleri birbirinden farklıdır. BEP, farklılıkları göze alarak öğrencinin gelişimini desteklemeyi hedefler.</a:t>
            </a:r>
          </a:p>
          <a:p>
            <a:pPr lvl="0" algn="just"/>
            <a:r>
              <a:rPr lang="tr-TR" dirty="0"/>
              <a:t>Öğrencinin eğitim ihtiyaçlarını yalnızca müfredatla sınırlandırmadan, toplumda kendisinden beklenen bağımsız yaşam becerilerinin öğretimine fırsat sağlar. </a:t>
            </a:r>
          </a:p>
          <a:p>
            <a:endParaRPr lang="tr-TR" dirty="0"/>
          </a:p>
        </p:txBody>
      </p:sp>
      <p:sp>
        <p:nvSpPr>
          <p:cNvPr id="2" name="Title 1"/>
          <p:cNvSpPr>
            <a:spLocks noGrp="1"/>
          </p:cNvSpPr>
          <p:nvPr>
            <p:ph type="title"/>
          </p:nvPr>
        </p:nvSpPr>
        <p:spPr>
          <a:xfrm>
            <a:off x="457200" y="692696"/>
            <a:ext cx="8229600" cy="720080"/>
          </a:xfrm>
        </p:spPr>
        <p:txBody>
          <a:bodyPr>
            <a:normAutofit fontScale="90000"/>
          </a:bodyPr>
          <a:lstStyle/>
          <a:p>
            <a:pPr algn="ctr"/>
            <a:r>
              <a:rPr lang="tr-TR" sz="3600" b="1" dirty="0" smtClean="0"/>
              <a:t>BEP' İ ZORUNLU KILAN NEDENLER NELERDİR?</a:t>
            </a:r>
            <a:r>
              <a:rPr lang="tr-TR" dirty="0" smtClean="0"/>
              <a:t/>
            </a:r>
            <a:br>
              <a:rPr lang="tr-TR" dirty="0" smtClean="0"/>
            </a:br>
            <a:endParaRPr lang="tr-TR" dirty="0"/>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4896544"/>
          </a:xfrm>
        </p:spPr>
        <p:txBody>
          <a:bodyPr>
            <a:normAutofit fontScale="92500" lnSpcReduction="20000"/>
          </a:bodyPr>
          <a:lstStyle/>
          <a:p>
            <a:pPr>
              <a:buNone/>
            </a:pPr>
            <a:r>
              <a:rPr lang="tr-TR" dirty="0" smtClean="0"/>
              <a:t>		BEP </a:t>
            </a:r>
            <a:r>
              <a:rPr lang="tr-TR" dirty="0"/>
              <a:t>süreci 7 aşamadan oluşur:</a:t>
            </a:r>
          </a:p>
          <a:p>
            <a:pPr marL="514350" lvl="0" indent="-514350">
              <a:buFont typeface="+mj-lt"/>
              <a:buAutoNum type="arabicParenR"/>
            </a:pPr>
            <a:r>
              <a:rPr lang="tr-TR" dirty="0"/>
              <a:t>BEP Hazırlayacak </a:t>
            </a:r>
            <a:r>
              <a:rPr lang="tr-TR" dirty="0">
                <a:solidFill>
                  <a:srgbClr val="C00000"/>
                </a:solidFill>
              </a:rPr>
              <a:t>Ekibin</a:t>
            </a:r>
            <a:r>
              <a:rPr lang="tr-TR" dirty="0"/>
              <a:t> Oluşturulması (BEP Geliştirme </a:t>
            </a:r>
            <a:r>
              <a:rPr lang="tr-TR" dirty="0" smtClean="0"/>
              <a:t>Birimi)</a:t>
            </a:r>
          </a:p>
          <a:p>
            <a:pPr marL="514350" lvl="0" indent="-514350">
              <a:buFont typeface="+mj-lt"/>
              <a:buAutoNum type="arabicParenR"/>
            </a:pPr>
            <a:r>
              <a:rPr lang="tr-TR" dirty="0" smtClean="0"/>
              <a:t>Çocuğun </a:t>
            </a:r>
            <a:r>
              <a:rPr lang="tr-TR" dirty="0">
                <a:solidFill>
                  <a:srgbClr val="C00000"/>
                </a:solidFill>
              </a:rPr>
              <a:t>Eğitsel Performans </a:t>
            </a:r>
            <a:r>
              <a:rPr lang="tr-TR" dirty="0"/>
              <a:t>Düzeyinin </a:t>
            </a:r>
            <a:r>
              <a:rPr lang="tr-TR" dirty="0" smtClean="0"/>
              <a:t>Belirlenmesi</a:t>
            </a:r>
          </a:p>
          <a:p>
            <a:pPr marL="514350" lvl="0" indent="-514350">
              <a:buFont typeface="+mj-lt"/>
              <a:buAutoNum type="arabicParenR"/>
            </a:pPr>
            <a:r>
              <a:rPr lang="tr-TR" dirty="0" smtClean="0">
                <a:solidFill>
                  <a:srgbClr val="C00000"/>
                </a:solidFill>
              </a:rPr>
              <a:t>Uzun </a:t>
            </a:r>
            <a:r>
              <a:rPr lang="tr-TR" dirty="0">
                <a:solidFill>
                  <a:srgbClr val="C00000"/>
                </a:solidFill>
              </a:rPr>
              <a:t>ve Kısa Dönemli Hedeflerin </a:t>
            </a:r>
            <a:r>
              <a:rPr lang="tr-TR" dirty="0" smtClean="0"/>
              <a:t>Belirlenmesi</a:t>
            </a:r>
          </a:p>
          <a:p>
            <a:pPr marL="514350" lvl="0" indent="-514350">
              <a:buFont typeface="+mj-lt"/>
              <a:buAutoNum type="arabicParenR"/>
            </a:pPr>
            <a:r>
              <a:rPr lang="tr-TR" dirty="0" smtClean="0"/>
              <a:t>Bireyselleştirilmiş </a:t>
            </a:r>
            <a:r>
              <a:rPr lang="tr-TR" dirty="0">
                <a:solidFill>
                  <a:srgbClr val="C00000"/>
                </a:solidFill>
              </a:rPr>
              <a:t>Öğretim </a:t>
            </a:r>
            <a:r>
              <a:rPr lang="tr-TR" dirty="0"/>
              <a:t>Programının </a:t>
            </a:r>
            <a:r>
              <a:rPr lang="tr-TR" dirty="0" smtClean="0"/>
              <a:t>Hazırlanması</a:t>
            </a:r>
          </a:p>
          <a:p>
            <a:pPr marL="514350" lvl="0" indent="-514350">
              <a:buFont typeface="+mj-lt"/>
              <a:buAutoNum type="arabicParenR"/>
            </a:pPr>
            <a:r>
              <a:rPr lang="tr-TR" dirty="0" smtClean="0"/>
              <a:t>Uygun </a:t>
            </a:r>
            <a:r>
              <a:rPr lang="tr-TR" dirty="0"/>
              <a:t>Eğitim Ortamları ve Bu Ortamlarda Sunulacak </a:t>
            </a:r>
            <a:r>
              <a:rPr lang="tr-TR" dirty="0">
                <a:solidFill>
                  <a:srgbClr val="C00000"/>
                </a:solidFill>
              </a:rPr>
              <a:t>Destek Hizmetlerin </a:t>
            </a:r>
            <a:r>
              <a:rPr lang="tr-TR" dirty="0" smtClean="0"/>
              <a:t>Belirlenmesi</a:t>
            </a:r>
          </a:p>
          <a:p>
            <a:pPr marL="514350" lvl="0" indent="-514350">
              <a:buFont typeface="+mj-lt"/>
              <a:buAutoNum type="arabicParenR"/>
            </a:pPr>
            <a:r>
              <a:rPr lang="tr-TR" dirty="0" smtClean="0"/>
              <a:t>Uygun </a:t>
            </a:r>
            <a:r>
              <a:rPr lang="tr-TR" dirty="0"/>
              <a:t>Öğretim </a:t>
            </a:r>
            <a:r>
              <a:rPr lang="tr-TR" dirty="0">
                <a:solidFill>
                  <a:srgbClr val="C00000"/>
                </a:solidFill>
              </a:rPr>
              <a:t>Materyalleri </a:t>
            </a:r>
            <a:r>
              <a:rPr lang="tr-TR" dirty="0"/>
              <a:t>ve Öğretim </a:t>
            </a:r>
            <a:r>
              <a:rPr lang="tr-TR" dirty="0">
                <a:solidFill>
                  <a:srgbClr val="C00000"/>
                </a:solidFill>
              </a:rPr>
              <a:t>Yöntemlerinin </a:t>
            </a:r>
            <a:r>
              <a:rPr lang="tr-TR" dirty="0" smtClean="0"/>
              <a:t>Belirlenmesi</a:t>
            </a:r>
          </a:p>
          <a:p>
            <a:pPr marL="514350" lvl="0" indent="-514350">
              <a:buFont typeface="+mj-lt"/>
              <a:buAutoNum type="arabicParenR"/>
            </a:pPr>
            <a:r>
              <a:rPr lang="tr-TR" dirty="0" smtClean="0"/>
              <a:t>BEP</a:t>
            </a:r>
            <a:r>
              <a:rPr lang="tr-TR" dirty="0"/>
              <a:t>' in Uygulanması, İzlenmesi ve Değerlendirilmesi İçin </a:t>
            </a:r>
            <a:r>
              <a:rPr lang="tr-TR" dirty="0">
                <a:solidFill>
                  <a:srgbClr val="C00000"/>
                </a:solidFill>
              </a:rPr>
              <a:t>Sorumluların</a:t>
            </a:r>
            <a:r>
              <a:rPr lang="tr-TR" dirty="0"/>
              <a:t> Belirlenerek </a:t>
            </a:r>
            <a:r>
              <a:rPr lang="tr-TR" dirty="0">
                <a:solidFill>
                  <a:srgbClr val="C00000"/>
                </a:solidFill>
              </a:rPr>
              <a:t>Zaman Çizelgesinin </a:t>
            </a:r>
            <a:r>
              <a:rPr lang="tr-TR" dirty="0"/>
              <a:t>Hazırlanması ve </a:t>
            </a:r>
            <a:r>
              <a:rPr lang="tr-TR" dirty="0">
                <a:solidFill>
                  <a:srgbClr val="C00000"/>
                </a:solidFill>
              </a:rPr>
              <a:t>Değerlendirme</a:t>
            </a:r>
            <a:r>
              <a:rPr lang="tr-TR" dirty="0"/>
              <a:t> Biçimine Karar Verilmesi ve Ailenin Bilgilendirilmesi</a:t>
            </a:r>
          </a:p>
          <a:p>
            <a:endParaRPr lang="tr-TR" dirty="0"/>
          </a:p>
        </p:txBody>
      </p:sp>
      <p:sp>
        <p:nvSpPr>
          <p:cNvPr id="2" name="Title 1"/>
          <p:cNvSpPr>
            <a:spLocks noGrp="1"/>
          </p:cNvSpPr>
          <p:nvPr>
            <p:ph type="title"/>
          </p:nvPr>
        </p:nvSpPr>
        <p:spPr>
          <a:xfrm>
            <a:off x="457200" y="548680"/>
            <a:ext cx="8229600" cy="648072"/>
          </a:xfrm>
        </p:spPr>
        <p:txBody>
          <a:bodyPr>
            <a:normAutofit fontScale="90000"/>
          </a:bodyPr>
          <a:lstStyle/>
          <a:p>
            <a:r>
              <a:rPr lang="tr-TR" b="1" dirty="0"/>
              <a:t>BEP NASIL HAZIRLANIR?</a:t>
            </a:r>
            <a:r>
              <a:rPr lang="tr-TR" dirty="0"/>
              <a:t/>
            </a:r>
            <a:br>
              <a:rPr lang="tr-TR" dirty="0"/>
            </a:br>
            <a:endParaRPr lang="tr-TR" dirty="0"/>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tr-TR" dirty="0" smtClean="0"/>
              <a:t>Öğrencinin </a:t>
            </a:r>
            <a:r>
              <a:rPr lang="tr-TR" b="1" dirty="0"/>
              <a:t>eğitsel performans</a:t>
            </a:r>
            <a:r>
              <a:rPr lang="tr-TR" dirty="0"/>
              <a:t> düzeyini,</a:t>
            </a:r>
          </a:p>
          <a:p>
            <a:pPr lvl="0" algn="just"/>
            <a:r>
              <a:rPr lang="tr-TR" dirty="0"/>
              <a:t>RAM tarafından gönderilen eğitim planında yer alan </a:t>
            </a:r>
            <a:r>
              <a:rPr lang="tr-TR" b="1" dirty="0"/>
              <a:t>yıllık amaçlar</a:t>
            </a:r>
            <a:r>
              <a:rPr lang="tr-TR" dirty="0"/>
              <a:t> ve öğrencinin takip ettiği eğitim programı temel alınarak belirlenen </a:t>
            </a:r>
            <a:r>
              <a:rPr lang="tr-TR" b="1" dirty="0"/>
              <a:t>kısa dönemli</a:t>
            </a:r>
            <a:r>
              <a:rPr lang="tr-TR" dirty="0"/>
              <a:t> amaçlarını,</a:t>
            </a:r>
          </a:p>
          <a:p>
            <a:pPr lvl="0" algn="just"/>
            <a:r>
              <a:rPr lang="tr-TR" dirty="0"/>
              <a:t>Öğrencinin gereksinim duyduğu destek eğitim hizmetlerinin </a:t>
            </a:r>
            <a:r>
              <a:rPr lang="tr-TR" b="1" dirty="0"/>
              <a:t>türü, süresi, sıklığı</a:t>
            </a:r>
            <a:r>
              <a:rPr lang="tr-TR" dirty="0"/>
              <a:t> ve bu hizmetlerin </a:t>
            </a:r>
            <a:r>
              <a:rPr lang="tr-TR" b="1" dirty="0"/>
              <a:t>kimler</a:t>
            </a:r>
            <a:r>
              <a:rPr lang="tr-TR" dirty="0"/>
              <a:t> tarafından nasıl sağlanacağını,</a:t>
            </a:r>
          </a:p>
          <a:p>
            <a:endParaRPr lang="tr-TR" dirty="0"/>
          </a:p>
        </p:txBody>
      </p:sp>
      <p:sp>
        <p:nvSpPr>
          <p:cNvPr id="2" name="Title 1"/>
          <p:cNvSpPr>
            <a:spLocks noGrp="1"/>
          </p:cNvSpPr>
          <p:nvPr>
            <p:ph type="title"/>
          </p:nvPr>
        </p:nvSpPr>
        <p:spPr>
          <a:xfrm>
            <a:off x="539552" y="260648"/>
            <a:ext cx="8229600" cy="1156990"/>
          </a:xfrm>
        </p:spPr>
        <p:txBody>
          <a:bodyPr>
            <a:normAutofit fontScale="90000"/>
          </a:bodyPr>
          <a:lstStyle/>
          <a:p>
            <a:r>
              <a:rPr lang="tr-TR" b="1" dirty="0" smtClean="0">
                <a:solidFill>
                  <a:srgbClr val="0070C0"/>
                </a:solidFill>
              </a:rPr>
              <a:t>BEP;</a:t>
            </a:r>
            <a:r>
              <a:rPr lang="tr-TR" dirty="0" smtClean="0">
                <a:solidFill>
                  <a:srgbClr val="0070C0"/>
                </a:solidFill>
              </a:rPr>
              <a:t/>
            </a:r>
            <a:br>
              <a:rPr lang="tr-TR" dirty="0" smtClean="0">
                <a:solidFill>
                  <a:srgbClr val="0070C0"/>
                </a:solidFill>
              </a:rPr>
            </a:br>
            <a:endParaRPr lang="tr-TR" dirty="0">
              <a:solidFill>
                <a:srgbClr val="0070C0"/>
              </a:solidFill>
            </a:endParaRPr>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lvl="0" algn="just"/>
            <a:r>
              <a:rPr lang="tr-TR" dirty="0" smtClean="0"/>
              <a:t>Öğretim ve değerlendirmede kullanılacak </a:t>
            </a:r>
            <a:r>
              <a:rPr lang="tr-TR" b="1" dirty="0" smtClean="0"/>
              <a:t>yöntem ve teknik, araç-gereç</a:t>
            </a:r>
            <a:r>
              <a:rPr lang="tr-TR" dirty="0" smtClean="0"/>
              <a:t> ve eğitim </a:t>
            </a:r>
            <a:r>
              <a:rPr lang="tr-TR" b="1" dirty="0" smtClean="0"/>
              <a:t>materyallerini,</a:t>
            </a:r>
            <a:endParaRPr lang="tr-TR" dirty="0" smtClean="0"/>
          </a:p>
          <a:p>
            <a:pPr lvl="0" algn="just"/>
            <a:endParaRPr lang="tr-TR" dirty="0" smtClean="0"/>
          </a:p>
          <a:p>
            <a:pPr lvl="0" algn="just"/>
            <a:r>
              <a:rPr lang="tr-TR" dirty="0" smtClean="0"/>
              <a:t>Eğitim </a:t>
            </a:r>
            <a:r>
              <a:rPr lang="tr-TR" b="1" dirty="0" smtClean="0"/>
              <a:t>ortamına</a:t>
            </a:r>
            <a:r>
              <a:rPr lang="tr-TR" dirty="0" smtClean="0"/>
              <a:t> ilişkin düzenlemeleri,</a:t>
            </a:r>
          </a:p>
          <a:p>
            <a:pPr lvl="0" algn="just"/>
            <a:endParaRPr lang="tr-TR" dirty="0" smtClean="0"/>
          </a:p>
          <a:p>
            <a:pPr lvl="0" algn="just"/>
            <a:r>
              <a:rPr lang="tr-TR" b="1" dirty="0" smtClean="0"/>
              <a:t>Davranış problemlerini </a:t>
            </a:r>
            <a:r>
              <a:rPr lang="tr-TR" dirty="0" smtClean="0"/>
              <a:t>önlemeye ya da azaltmaya yönelik tedbirler ile uygulanacak yöntem ve teknikleri,</a:t>
            </a:r>
          </a:p>
          <a:p>
            <a:pPr lvl="0" algn="just"/>
            <a:endParaRPr lang="tr-TR" dirty="0" smtClean="0"/>
          </a:p>
          <a:p>
            <a:pPr lvl="0" algn="just"/>
            <a:r>
              <a:rPr lang="tr-TR" dirty="0" smtClean="0"/>
              <a:t>Öğrencinin </a:t>
            </a:r>
            <a:r>
              <a:rPr lang="tr-TR" b="1" dirty="0" smtClean="0"/>
              <a:t>kişisel bilgilerini</a:t>
            </a:r>
            <a:r>
              <a:rPr lang="tr-TR" dirty="0" smtClean="0"/>
              <a:t> içerir. </a:t>
            </a:r>
          </a:p>
          <a:p>
            <a:endParaRPr lang="tr-TR" dirty="0"/>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816"/>
            <a:ext cx="8229600" cy="4824536"/>
          </a:xfrm>
        </p:spPr>
        <p:txBody>
          <a:bodyPr/>
          <a:lstStyle/>
          <a:p>
            <a:pPr algn="just">
              <a:buNone/>
            </a:pPr>
            <a:r>
              <a:rPr lang="tr-TR" dirty="0" smtClean="0"/>
              <a:t>		Var </a:t>
            </a:r>
            <a:r>
              <a:rPr lang="tr-TR" dirty="0"/>
              <a:t>olan performans düzeyinin belirlenmesinin </a:t>
            </a:r>
            <a:r>
              <a:rPr lang="tr-TR" b="1" dirty="0"/>
              <a:t>amacı</a:t>
            </a:r>
            <a:r>
              <a:rPr lang="tr-TR" dirty="0"/>
              <a:t>; öğrencinin geişim ve disiplin alanlarında </a:t>
            </a:r>
            <a:r>
              <a:rPr lang="tr-TR" b="1" dirty="0"/>
              <a:t>neleri yapıp, neleri yapamadığının saptanmasıdır.</a:t>
            </a:r>
            <a:r>
              <a:rPr lang="tr-TR" dirty="0"/>
              <a:t> Öğrencinin performansı, performans belirleme formu ile yapılır</a:t>
            </a:r>
            <a:r>
              <a:rPr lang="tr-TR" dirty="0" smtClean="0"/>
              <a:t>.</a:t>
            </a:r>
            <a:r>
              <a:rPr lang="tr-TR" dirty="0"/>
              <a:t> Eğitsel performans düzeyi yalnızca </a:t>
            </a:r>
            <a:r>
              <a:rPr lang="tr-TR" b="1" dirty="0"/>
              <a:t>akademik </a:t>
            </a:r>
            <a:r>
              <a:rPr lang="tr-TR" dirty="0"/>
              <a:t>becerilerle </a:t>
            </a:r>
            <a:r>
              <a:rPr lang="tr-TR" b="1" u="sng" dirty="0"/>
              <a:t>sınırlı kalmamalıdır.</a:t>
            </a:r>
            <a:r>
              <a:rPr lang="tr-TR" dirty="0"/>
              <a:t> Öğrencinin farklı gelişim alanlarına ilişkin sahip olduğu beceriler de dahil edilmelidir. </a:t>
            </a:r>
          </a:p>
          <a:p>
            <a:pPr>
              <a:buNone/>
            </a:pPr>
            <a:endParaRPr lang="tr-TR" dirty="0"/>
          </a:p>
        </p:txBody>
      </p:sp>
      <p:sp>
        <p:nvSpPr>
          <p:cNvPr id="2" name="Title 1"/>
          <p:cNvSpPr>
            <a:spLocks noGrp="1"/>
          </p:cNvSpPr>
          <p:nvPr>
            <p:ph type="title"/>
          </p:nvPr>
        </p:nvSpPr>
        <p:spPr>
          <a:xfrm>
            <a:off x="457200" y="764704"/>
            <a:ext cx="8229600" cy="652934"/>
          </a:xfrm>
        </p:spPr>
        <p:txBody>
          <a:bodyPr>
            <a:noAutofit/>
          </a:bodyPr>
          <a:lstStyle/>
          <a:p>
            <a:pPr algn="ctr"/>
            <a:r>
              <a:rPr lang="tr-TR" sz="3200" b="1" dirty="0"/>
              <a:t>ÖĞRENCİLERİN EĞİTSEL PERFORMANS DÜZEYİ NASIL BELİRLENİR?</a:t>
            </a:r>
            <a:r>
              <a:rPr lang="tr-TR" sz="3200" dirty="0"/>
              <a:t/>
            </a:r>
            <a:br>
              <a:rPr lang="tr-TR" sz="3200" dirty="0"/>
            </a:br>
            <a:endParaRPr lang="tr-TR" sz="3200" dirty="0"/>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28592"/>
          </a:xfrm>
        </p:spPr>
        <p:txBody>
          <a:bodyPr>
            <a:normAutofit/>
          </a:bodyPr>
          <a:lstStyle/>
          <a:p>
            <a:pPr algn="just">
              <a:buNone/>
            </a:pPr>
            <a:r>
              <a:rPr lang="tr-TR" dirty="0" smtClean="0"/>
              <a:t>		Performans </a:t>
            </a:r>
            <a:r>
              <a:rPr lang="tr-TR" dirty="0"/>
              <a:t>düzeyi gözlenebilir ve ölçülebilir şekilde ifade edilmelidir. Örneğin, "Vücudumuzun 3 bölümden oluştuğunu </a:t>
            </a:r>
            <a:r>
              <a:rPr lang="tr-TR" b="1" dirty="0"/>
              <a:t>anlar</a:t>
            </a:r>
            <a:r>
              <a:rPr lang="tr-TR" dirty="0"/>
              <a:t>" yerine "</a:t>
            </a:r>
            <a:r>
              <a:rPr lang="tr-TR" b="1" dirty="0"/>
              <a:t>söyler,</a:t>
            </a:r>
            <a:r>
              <a:rPr lang="tr-TR" dirty="0"/>
              <a:t> </a:t>
            </a:r>
            <a:r>
              <a:rPr lang="tr-TR" b="1" dirty="0"/>
              <a:t>yazar</a:t>
            </a:r>
            <a:r>
              <a:rPr lang="tr-TR" dirty="0"/>
              <a:t>" gibi davranışı tanımlayan ifadeler doğru bir örnek olur. Var olan performans tanımlanırken olumsuz ve yetersizliklere odaklı ifadelerden kaçınılmalıdır. Performans düzeyi ifadeleri öğrencinin halihazırda yapabildiklerini, sahip olduğu becerileri yansıtmalıdır. Böylece öğrencinin eğitsel performansına uygun, gerçekçi ve ulaşılabilir amaçlar belirlenebilir. </a:t>
            </a:r>
          </a:p>
          <a:p>
            <a:endParaRPr lang="tr-TR" dirty="0"/>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lgn="ctr">
              <a:buNone/>
            </a:pPr>
            <a:r>
              <a:rPr lang="tr-TR" b="1" dirty="0" smtClean="0"/>
              <a:t>	</a:t>
            </a:r>
            <a:r>
              <a:rPr lang="tr-TR" b="1" dirty="0" smtClean="0">
                <a:solidFill>
                  <a:schemeClr val="accent2">
                    <a:lumMod val="60000"/>
                    <a:lumOff val="40000"/>
                  </a:schemeClr>
                </a:solidFill>
              </a:rPr>
              <a:t>ÖĞRENCİYE </a:t>
            </a:r>
            <a:r>
              <a:rPr lang="tr-TR" b="1" dirty="0">
                <a:solidFill>
                  <a:schemeClr val="accent2">
                    <a:lumMod val="60000"/>
                    <a:lumOff val="40000"/>
                  </a:schemeClr>
                </a:solidFill>
              </a:rPr>
              <a:t>KAZANDIRILMASI PLANLANAN UZUN VE KISA DÖNEMLİ HEDEFLER NASIL BELİRLENİR?</a:t>
            </a:r>
            <a:endParaRPr lang="tr-TR" dirty="0">
              <a:solidFill>
                <a:schemeClr val="accent2">
                  <a:lumMod val="60000"/>
                  <a:lumOff val="40000"/>
                </a:schemeClr>
              </a:solidFill>
            </a:endParaRPr>
          </a:p>
          <a:p>
            <a:pPr>
              <a:buNone/>
            </a:pPr>
            <a:endParaRPr lang="tr-TR" dirty="0" smtClean="0"/>
          </a:p>
          <a:p>
            <a:pPr algn="just">
              <a:buNone/>
            </a:pPr>
            <a:r>
              <a:rPr lang="tr-TR" dirty="0"/>
              <a:t>	</a:t>
            </a:r>
            <a:r>
              <a:rPr lang="tr-TR" dirty="0" smtClean="0"/>
              <a:t>	Performans </a:t>
            </a:r>
            <a:r>
              <a:rPr lang="tr-TR" dirty="0"/>
              <a:t>alımı yapıldıktan sonra, varsa RAM Özel Eğitim Değerlendirme Kurulu tarafından öğrenci adına düzenlenen eğitim planında yer alan yıllık amaçlar ve takip ettiği program temel alınarak uzun (UDA) ve kısa (KDA) dönemli amaçların da belirlenmesi gerekir. </a:t>
            </a:r>
          </a:p>
          <a:p>
            <a:endParaRPr lang="tr-TR" dirty="0"/>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2520280"/>
          </a:xfrm>
        </p:spPr>
        <p:txBody>
          <a:bodyPr>
            <a:normAutofit/>
          </a:bodyPr>
          <a:lstStyle/>
          <a:p>
            <a:pPr algn="just">
              <a:buNone/>
            </a:pPr>
            <a:r>
              <a:rPr lang="tr-TR" dirty="0" smtClean="0"/>
              <a:t>		İlgi ve yeteneklerini maksimum düzeyde kullanabilen öğrenci böylece normal insanların </a:t>
            </a:r>
            <a:r>
              <a:rPr lang="tr-TR" dirty="0" smtClean="0">
                <a:solidFill>
                  <a:schemeClr val="accent4">
                    <a:lumMod val="60000"/>
                    <a:lumOff val="40000"/>
                  </a:schemeClr>
                </a:solidFill>
              </a:rPr>
              <a:t>yetersiz, kusurlu, eksik, itici,</a:t>
            </a:r>
            <a:r>
              <a:rPr lang="tr-TR" dirty="0" smtClean="0">
                <a:solidFill>
                  <a:srgbClr val="0070C0"/>
                </a:solidFill>
              </a:rPr>
              <a:t> </a:t>
            </a:r>
            <a:r>
              <a:rPr lang="tr-TR" dirty="0" smtClean="0">
                <a:solidFill>
                  <a:schemeClr val="accent4">
                    <a:lumMod val="60000"/>
                    <a:lumOff val="40000"/>
                  </a:schemeClr>
                </a:solidFill>
              </a:rPr>
              <a:t>yardım edilmesi </a:t>
            </a:r>
            <a:r>
              <a:rPr lang="tr-TR" dirty="0" smtClean="0"/>
              <a:t>veya </a:t>
            </a:r>
            <a:r>
              <a:rPr lang="tr-TR" dirty="0" smtClean="0">
                <a:solidFill>
                  <a:schemeClr val="accent4">
                    <a:lumMod val="60000"/>
                    <a:lumOff val="40000"/>
                  </a:schemeClr>
                </a:solidFill>
              </a:rPr>
              <a:t>korunması</a:t>
            </a:r>
            <a:r>
              <a:rPr lang="tr-TR" dirty="0" smtClean="0"/>
              <a:t> ya da </a:t>
            </a:r>
            <a:r>
              <a:rPr lang="tr-TR" dirty="0" smtClean="0">
                <a:solidFill>
                  <a:schemeClr val="accent4">
                    <a:lumMod val="60000"/>
                    <a:lumOff val="40000"/>
                  </a:schemeClr>
                </a:solidFill>
              </a:rPr>
              <a:t>sakınılması, kaçınılması </a:t>
            </a:r>
            <a:r>
              <a:rPr lang="tr-TR" dirty="0" smtClean="0"/>
              <a:t>gereken biri diye düşündüğü kişi olmaktan kurtulacaktır.</a:t>
            </a:r>
            <a:endParaRPr lang="tr-TR" dirty="0"/>
          </a:p>
        </p:txBody>
      </p:sp>
      <p:pic>
        <p:nvPicPr>
          <p:cNvPr id="1026" name="Picture 2"/>
          <p:cNvPicPr>
            <a:picLocks noChangeAspect="1" noChangeArrowheads="1"/>
          </p:cNvPicPr>
          <p:nvPr/>
        </p:nvPicPr>
        <p:blipFill>
          <a:blip r:embed="rId3" cstate="print"/>
          <a:srcRect/>
          <a:stretch>
            <a:fillRect/>
          </a:stretch>
        </p:blipFill>
        <p:spPr bwMode="auto">
          <a:xfrm>
            <a:off x="2915816" y="3429000"/>
            <a:ext cx="3240360" cy="2160240"/>
          </a:xfrm>
          <a:prstGeom prst="rect">
            <a:avLst/>
          </a:prstGeom>
          <a:noFill/>
          <a:ln w="9525">
            <a:noFill/>
            <a:miter lim="800000"/>
            <a:headEnd/>
            <a:tailEnd/>
          </a:ln>
        </p:spPr>
      </p:pic>
    </p:spTree>
  </p:cSld>
  <p:clrMapOvr>
    <a:masterClrMapping/>
  </p:clrMapOvr>
  <p:transition>
    <p:wedge/>
    <p:sndAc>
      <p:stSnd>
        <p:snd r:embed="rId2" name="arrow.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48880"/>
            <a:ext cx="8229600" cy="3240359"/>
          </a:xfrm>
        </p:spPr>
        <p:txBody>
          <a:bodyPr/>
          <a:lstStyle/>
          <a:p>
            <a:pPr algn="just">
              <a:buNone/>
            </a:pPr>
            <a:r>
              <a:rPr lang="tr-TR" dirty="0" smtClean="0"/>
              <a:t>		Uzun </a:t>
            </a:r>
            <a:r>
              <a:rPr lang="tr-TR" dirty="0"/>
              <a:t>dönemli amaçlar </a:t>
            </a:r>
            <a:r>
              <a:rPr lang="tr-TR" dirty="0">
                <a:solidFill>
                  <a:srgbClr val="002060"/>
                </a:solidFill>
              </a:rPr>
              <a:t>bir dönem </a:t>
            </a:r>
            <a:r>
              <a:rPr lang="tr-TR" dirty="0"/>
              <a:t>veya bir öğretim </a:t>
            </a:r>
            <a:r>
              <a:rPr lang="tr-TR" dirty="0">
                <a:solidFill>
                  <a:srgbClr val="002060"/>
                </a:solidFill>
              </a:rPr>
              <a:t>yılı</a:t>
            </a:r>
            <a:r>
              <a:rPr lang="tr-TR" dirty="0"/>
              <a:t> sonunda öğrencinin var olan eğitsel performans düzeyi, öğrenme hızı ve özellikleri doğrultusunda edinebileceği kazanımlardır. </a:t>
            </a:r>
          </a:p>
          <a:p>
            <a:endParaRPr lang="tr-TR" dirty="0"/>
          </a:p>
        </p:txBody>
      </p:sp>
      <p:sp>
        <p:nvSpPr>
          <p:cNvPr id="2" name="Title 1"/>
          <p:cNvSpPr>
            <a:spLocks noGrp="1"/>
          </p:cNvSpPr>
          <p:nvPr>
            <p:ph type="title"/>
          </p:nvPr>
        </p:nvSpPr>
        <p:spPr>
          <a:xfrm>
            <a:off x="323528" y="764704"/>
            <a:ext cx="8229600" cy="1224136"/>
          </a:xfrm>
        </p:spPr>
        <p:txBody>
          <a:bodyPr>
            <a:normAutofit fontScale="90000"/>
          </a:bodyPr>
          <a:lstStyle/>
          <a:p>
            <a:pPr algn="ctr"/>
            <a:r>
              <a:rPr lang="tr-TR" b="1" dirty="0">
                <a:solidFill>
                  <a:schemeClr val="accent2">
                    <a:lumMod val="60000"/>
                    <a:lumOff val="40000"/>
                  </a:schemeClr>
                </a:solidFill>
              </a:rPr>
              <a:t>UZUN DÖNEMLİ AMAÇLAR (UDA)</a:t>
            </a:r>
            <a:r>
              <a:rPr lang="tr-TR" dirty="0">
                <a:solidFill>
                  <a:schemeClr val="accent2">
                    <a:lumMod val="60000"/>
                    <a:lumOff val="40000"/>
                  </a:schemeClr>
                </a:solidFill>
              </a:rPr>
              <a:t/>
            </a:r>
            <a:br>
              <a:rPr lang="tr-TR" dirty="0">
                <a:solidFill>
                  <a:schemeClr val="accent2">
                    <a:lumMod val="60000"/>
                    <a:lumOff val="40000"/>
                  </a:schemeClr>
                </a:solidFill>
              </a:rPr>
            </a:br>
            <a:endParaRPr lang="tr-TR" dirty="0">
              <a:solidFill>
                <a:schemeClr val="accent2">
                  <a:lumMod val="60000"/>
                  <a:lumOff val="40000"/>
                </a:schemeClr>
              </a:solidFill>
            </a:endParaRPr>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00600"/>
          </a:xfrm>
        </p:spPr>
        <p:txBody>
          <a:bodyPr>
            <a:normAutofit/>
          </a:bodyPr>
          <a:lstStyle/>
          <a:p>
            <a:pPr algn="just"/>
            <a:r>
              <a:rPr lang="tr-TR" dirty="0"/>
              <a:t>UDA, öğrencinin performans belirleme süreci sonunda ortaya çıkan gereksinimleri ile ilişkili olmalıdır. Eğer öğrencinin sınıfına uyumunu, derse katılımını ve öğrenmesini engelleyen sınırlılıkları varsa BEP sürecinde bunu çözmeye yönelik amaçlara öncelik verilmelidir. </a:t>
            </a:r>
          </a:p>
          <a:p>
            <a:pPr algn="just">
              <a:buNone/>
            </a:pPr>
            <a:endParaRPr lang="tr-TR" dirty="0" smtClean="0"/>
          </a:p>
          <a:p>
            <a:pPr algn="just"/>
            <a:r>
              <a:rPr lang="tr-TR" dirty="0" smtClean="0"/>
              <a:t>UDA </a:t>
            </a:r>
            <a:r>
              <a:rPr lang="tr-TR" dirty="0"/>
              <a:t>belirlenirken, öğrencinin bulunduğu sınıf düzeyi yaşından çok eğitsel performans düzeyine odaklanılmalıdır. </a:t>
            </a:r>
          </a:p>
          <a:p>
            <a:endParaRPr lang="tr-TR" dirty="0"/>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48880"/>
            <a:ext cx="8229600" cy="3777283"/>
          </a:xfrm>
        </p:spPr>
        <p:txBody>
          <a:bodyPr/>
          <a:lstStyle/>
          <a:p>
            <a:pPr>
              <a:buNone/>
            </a:pPr>
            <a:r>
              <a:rPr lang="tr-TR" dirty="0" smtClean="0"/>
              <a:t>		</a:t>
            </a:r>
          </a:p>
          <a:p>
            <a:pPr algn="just">
              <a:buNone/>
            </a:pPr>
            <a:r>
              <a:rPr lang="tr-TR" dirty="0"/>
              <a:t>	</a:t>
            </a:r>
            <a:r>
              <a:rPr lang="tr-TR" dirty="0" smtClean="0"/>
              <a:t>	UDA</a:t>
            </a:r>
            <a:r>
              <a:rPr lang="tr-TR" dirty="0"/>
              <a:t>, öğrencinin yıl sonunda beceri ya da disiplin alanına ilişkin göstereceği davranışı tanımladığı için; amacı ifade ederken gözlenebilir, ölçülebilir, açık ve anlaşılır tümceler kurulmalıdır. </a:t>
            </a:r>
          </a:p>
          <a:p>
            <a:endParaRPr lang="tr-TR" dirty="0"/>
          </a:p>
        </p:txBody>
      </p:sp>
      <p:sp>
        <p:nvSpPr>
          <p:cNvPr id="2" name="Title 1"/>
          <p:cNvSpPr>
            <a:spLocks noGrp="1"/>
          </p:cNvSpPr>
          <p:nvPr>
            <p:ph type="title"/>
          </p:nvPr>
        </p:nvSpPr>
        <p:spPr>
          <a:xfrm>
            <a:off x="457200" y="980728"/>
            <a:ext cx="8229600" cy="1224136"/>
          </a:xfrm>
        </p:spPr>
        <p:txBody>
          <a:bodyPr>
            <a:normAutofit fontScale="90000"/>
          </a:bodyPr>
          <a:lstStyle/>
          <a:p>
            <a:pPr algn="ctr"/>
            <a:r>
              <a:rPr lang="tr-TR" sz="4000" b="1" dirty="0">
                <a:solidFill>
                  <a:schemeClr val="accent2">
                    <a:lumMod val="60000"/>
                    <a:lumOff val="40000"/>
                  </a:schemeClr>
                </a:solidFill>
              </a:rPr>
              <a:t>UZUN DÖNEMLİ AMAÇLARI NASIL YAZMALIYIZ?</a:t>
            </a:r>
            <a:r>
              <a:rPr lang="tr-TR" dirty="0">
                <a:solidFill>
                  <a:schemeClr val="accent2">
                    <a:lumMod val="60000"/>
                    <a:lumOff val="40000"/>
                  </a:schemeClr>
                </a:solidFill>
              </a:rPr>
              <a:t/>
            </a:r>
            <a:br>
              <a:rPr lang="tr-TR" dirty="0">
                <a:solidFill>
                  <a:schemeClr val="accent2">
                    <a:lumMod val="60000"/>
                    <a:lumOff val="40000"/>
                  </a:schemeClr>
                </a:solidFill>
              </a:rPr>
            </a:br>
            <a:endParaRPr lang="tr-TR" dirty="0">
              <a:solidFill>
                <a:schemeClr val="accent2">
                  <a:lumMod val="60000"/>
                  <a:lumOff val="40000"/>
                </a:schemeClr>
              </a:solidFill>
            </a:endParaRPr>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39"/>
            <a:ext cx="8229600" cy="3168353"/>
          </a:xfrm>
        </p:spPr>
        <p:txBody>
          <a:bodyPr/>
          <a:lstStyle/>
          <a:p>
            <a:pPr algn="just">
              <a:buNone/>
            </a:pPr>
            <a:r>
              <a:rPr lang="tr-TR" b="1" dirty="0" smtClean="0"/>
              <a:t>	"</a:t>
            </a:r>
            <a:r>
              <a:rPr lang="tr-TR" b="1" dirty="0"/>
              <a:t>Ali, yıl sonunda okuduğunu anlar"</a:t>
            </a:r>
            <a:r>
              <a:rPr lang="tr-TR" dirty="0"/>
              <a:t> gibi bir UDA öğrencinin tam olarak ne yapacağı, okuduğunu anlama becerisini ne düzeyde kazanacağı hakkında yeterince bilgi sağlamamaktadır. Bu şekilde belirlenen UDA' ya göre öğrencinin yıl sonunda amacı gerçekleştirip gerçekleştirmediğini anlamak oldukça zordur.</a:t>
            </a:r>
          </a:p>
          <a:p>
            <a:pPr algn="just"/>
            <a:endParaRPr lang="tr-TR" dirty="0"/>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41"/>
            <a:ext cx="8229600" cy="3384376"/>
          </a:xfrm>
        </p:spPr>
        <p:txBody>
          <a:bodyPr/>
          <a:lstStyle/>
          <a:p>
            <a:pPr algn="just">
              <a:buNone/>
            </a:pPr>
            <a:r>
              <a:rPr lang="tr-TR" b="1" dirty="0" smtClean="0"/>
              <a:t>	"</a:t>
            </a:r>
            <a:r>
              <a:rPr lang="tr-TR" b="1" dirty="0"/>
              <a:t>Ali, yıl sonunda okuduğu metin ile ilgili metinde bulunan kişiler, olayın geçtiği zaman, olayın geçtiği yer, olayların oluş sırası ile ilgili sorulara doğru cevap verir."</a:t>
            </a:r>
            <a:r>
              <a:rPr lang="tr-TR" dirty="0"/>
              <a:t> ifadesi öğrenciden yıl sonunda beklenen performansı daha net belirlemektedir. </a:t>
            </a:r>
          </a:p>
          <a:p>
            <a:pPr algn="just"/>
            <a:endParaRPr lang="tr-TR" dirty="0"/>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48880"/>
            <a:ext cx="4330824" cy="3456384"/>
          </a:xfrm>
        </p:spPr>
        <p:txBody>
          <a:bodyPr/>
          <a:lstStyle/>
          <a:p>
            <a:pPr>
              <a:buNone/>
            </a:pPr>
            <a:r>
              <a:rPr lang="tr-TR" dirty="0" smtClean="0"/>
              <a:t>	Kısa </a:t>
            </a:r>
            <a:r>
              <a:rPr lang="tr-TR" dirty="0"/>
              <a:t>dönemli amaçlar, eğitsel performans </a:t>
            </a:r>
            <a:r>
              <a:rPr lang="tr-TR" dirty="0" smtClean="0"/>
              <a:t>düzeyi </a:t>
            </a:r>
            <a:r>
              <a:rPr lang="tr-TR" dirty="0"/>
              <a:t>ile UDA arasında ölçülebilir basamaklar olarak tanımlanabilir. </a:t>
            </a:r>
          </a:p>
          <a:p>
            <a:endParaRPr lang="tr-TR" dirty="0"/>
          </a:p>
        </p:txBody>
      </p:sp>
      <p:sp>
        <p:nvSpPr>
          <p:cNvPr id="2" name="Title 1"/>
          <p:cNvSpPr>
            <a:spLocks noGrp="1"/>
          </p:cNvSpPr>
          <p:nvPr>
            <p:ph type="title"/>
          </p:nvPr>
        </p:nvSpPr>
        <p:spPr>
          <a:xfrm>
            <a:off x="457200" y="908720"/>
            <a:ext cx="8229600" cy="1152128"/>
          </a:xfrm>
        </p:spPr>
        <p:txBody>
          <a:bodyPr>
            <a:normAutofit fontScale="90000"/>
          </a:bodyPr>
          <a:lstStyle/>
          <a:p>
            <a:pPr algn="ctr"/>
            <a:r>
              <a:rPr lang="tr-TR" b="1" dirty="0">
                <a:solidFill>
                  <a:schemeClr val="accent2">
                    <a:lumMod val="60000"/>
                    <a:lumOff val="40000"/>
                  </a:schemeClr>
                </a:solidFill>
              </a:rPr>
              <a:t>KISA DÖNEMLİ AMAÇLAR</a:t>
            </a:r>
            <a:r>
              <a:rPr lang="tr-TR" dirty="0">
                <a:solidFill>
                  <a:schemeClr val="accent2">
                    <a:lumMod val="60000"/>
                    <a:lumOff val="40000"/>
                  </a:schemeClr>
                </a:solidFill>
              </a:rPr>
              <a:t/>
            </a:r>
            <a:br>
              <a:rPr lang="tr-TR" dirty="0">
                <a:solidFill>
                  <a:schemeClr val="accent2">
                    <a:lumMod val="60000"/>
                    <a:lumOff val="40000"/>
                  </a:schemeClr>
                </a:solidFill>
              </a:rPr>
            </a:br>
            <a:endParaRPr lang="tr-TR" dirty="0">
              <a:solidFill>
                <a:schemeClr val="accent2">
                  <a:lumMod val="60000"/>
                  <a:lumOff val="40000"/>
                </a:schemeClr>
              </a:solidFill>
            </a:endParaRPr>
          </a:p>
        </p:txBody>
      </p:sp>
      <p:pic>
        <p:nvPicPr>
          <p:cNvPr id="4" name="Picture 3"/>
          <p:cNvPicPr>
            <a:picLocks noChangeAspect="1" noChangeArrowheads="1"/>
          </p:cNvPicPr>
          <p:nvPr/>
        </p:nvPicPr>
        <p:blipFill>
          <a:blip r:embed="rId3" cstate="print"/>
          <a:srcRect/>
          <a:stretch>
            <a:fillRect/>
          </a:stretch>
        </p:blipFill>
        <p:spPr bwMode="auto">
          <a:xfrm>
            <a:off x="5076056" y="2060848"/>
            <a:ext cx="3024336" cy="3384376"/>
          </a:xfrm>
          <a:prstGeom prst="rect">
            <a:avLst/>
          </a:prstGeom>
          <a:noFill/>
          <a:ln w="9525">
            <a:noFill/>
            <a:miter lim="800000"/>
            <a:headEnd/>
            <a:tailEnd/>
          </a:ln>
        </p:spPr>
      </p:pic>
    </p:spTree>
  </p:cSld>
  <p:clrMapOvr>
    <a:masterClrMapping/>
  </p:clrMapOvr>
  <p:transition>
    <p:wedge/>
    <p:sndAc>
      <p:stSnd>
        <p:snd r:embed="rId2" name="arrow.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Grp="1" noChangeAspect="1" noChangeArrowheads="1"/>
          </p:cNvPicPr>
          <p:nvPr>
            <p:ph idx="1"/>
          </p:nvPr>
        </p:nvPicPr>
        <p:blipFill>
          <a:blip r:embed="rId3" cstate="print"/>
          <a:srcRect/>
          <a:stretch>
            <a:fillRect/>
          </a:stretch>
        </p:blipFill>
        <p:spPr bwMode="auto">
          <a:xfrm>
            <a:off x="1115616" y="404664"/>
            <a:ext cx="7776864" cy="5328592"/>
          </a:xfrm>
          <a:prstGeom prst="rect">
            <a:avLst/>
          </a:prstGeom>
          <a:noFill/>
          <a:ln w="9525">
            <a:noFill/>
            <a:miter lim="800000"/>
            <a:headEnd/>
            <a:tailEnd/>
          </a:ln>
        </p:spPr>
      </p:pic>
    </p:spTree>
  </p:cSld>
  <p:clrMapOvr>
    <a:masterClrMapping/>
  </p:clrMapOvr>
  <p:transition>
    <p:wedge/>
    <p:sndAc>
      <p:stSnd>
        <p:snd r:embed="rId2" name="arrow.wav"/>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normAutofit/>
          </a:bodyPr>
          <a:lstStyle/>
          <a:p>
            <a:pPr algn="just"/>
            <a:r>
              <a:rPr lang="tr-TR" dirty="0"/>
              <a:t>KDA' larda istenen davranışların hangi koşullar altında, nerede, nasıl, ne zaman, ne ölçüde gerçekleşmesi isteniyorsa açık olarak ifade edilmelidir. KDA' nın gerçekleşip gerçekleşmediğinin değerlendirilmesi için mutlaka </a:t>
            </a:r>
            <a:r>
              <a:rPr lang="tr-TR" b="1" dirty="0"/>
              <a:t>ölçüt</a:t>
            </a:r>
            <a:r>
              <a:rPr lang="tr-TR" dirty="0"/>
              <a:t> belirlenmelidir. </a:t>
            </a:r>
          </a:p>
          <a:p>
            <a:pPr algn="just"/>
            <a:r>
              <a:rPr lang="tr-TR" dirty="0"/>
              <a:t>	KDA belirleme ve sıralamada UDA' ya uygunluğu göz önünde bulundurulmalıdır. KDA </a:t>
            </a:r>
            <a:r>
              <a:rPr lang="tr-TR" b="1" dirty="0"/>
              <a:t>kolaydan zora </a:t>
            </a:r>
            <a:r>
              <a:rPr lang="tr-TR" dirty="0"/>
              <a:t>doğru sıralanır. Belirlenen amaçlar gerçekçi ve mümkün olabildiğince az olmalıdır. </a:t>
            </a:r>
          </a:p>
          <a:p>
            <a:pPr algn="just"/>
            <a:r>
              <a:rPr lang="tr-TR" dirty="0"/>
              <a:t>	KDA, belirlenerek istendik şekilde sıralandıktan sonra her birinin yaklaşık </a:t>
            </a:r>
            <a:r>
              <a:rPr lang="tr-TR" b="1" dirty="0"/>
              <a:t>gerçekleşme süresi </a:t>
            </a:r>
            <a:r>
              <a:rPr lang="tr-TR" dirty="0"/>
              <a:t>planlanarak BEP üzerinde belirtilir. </a:t>
            </a:r>
          </a:p>
          <a:p>
            <a:endParaRPr lang="tr-TR" dirty="0"/>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507288" cy="6048672"/>
          </a:xfrm>
        </p:spPr>
        <p:txBody>
          <a:bodyPr>
            <a:normAutofit fontScale="77500" lnSpcReduction="20000"/>
          </a:bodyPr>
          <a:lstStyle/>
          <a:p>
            <a:pPr algn="ctr">
              <a:buNone/>
            </a:pPr>
            <a:r>
              <a:rPr lang="tr-TR" b="1" dirty="0">
                <a:solidFill>
                  <a:schemeClr val="accent2">
                    <a:lumMod val="60000"/>
                    <a:lumOff val="40000"/>
                  </a:schemeClr>
                </a:solidFill>
              </a:rPr>
              <a:t>ÖRNEK: </a:t>
            </a:r>
            <a:endParaRPr lang="tr-TR" dirty="0">
              <a:solidFill>
                <a:schemeClr val="accent2">
                  <a:lumMod val="60000"/>
                  <a:lumOff val="40000"/>
                </a:schemeClr>
              </a:solidFill>
            </a:endParaRPr>
          </a:p>
          <a:p>
            <a:pPr algn="just">
              <a:buNone/>
            </a:pPr>
            <a:r>
              <a:rPr lang="tr-TR" dirty="0" smtClean="0"/>
              <a:t>	</a:t>
            </a:r>
          </a:p>
          <a:p>
            <a:pPr algn="just">
              <a:buNone/>
            </a:pPr>
            <a:r>
              <a:rPr lang="tr-TR" dirty="0"/>
              <a:t>	</a:t>
            </a:r>
            <a:r>
              <a:rPr lang="tr-TR" dirty="0" smtClean="0"/>
              <a:t>Bir </a:t>
            </a:r>
            <a:r>
              <a:rPr lang="tr-TR" dirty="0"/>
              <a:t>öğrenci matematik dersinde bir basamaklı doğal sayıdan bir basamaklı doğal sayıyı çıkarabilmektedir. Bu öğrenci için belirlenen </a:t>
            </a:r>
            <a:r>
              <a:rPr lang="tr-TR" b="1" dirty="0"/>
              <a:t>"........ öğretim yılı sonunda yüzden küçük sayılarla onluk bozmayı gerektiren çıkarma işlemlerini yapar." </a:t>
            </a:r>
            <a:r>
              <a:rPr lang="tr-TR" dirty="0"/>
              <a:t>uzun dönemli amacının, kısa dönemli amaçları şu şekilde sıralanabilir:</a:t>
            </a:r>
          </a:p>
          <a:p>
            <a:pPr algn="just"/>
            <a:endParaRPr lang="tr-TR" b="1" dirty="0" smtClean="0"/>
          </a:p>
          <a:p>
            <a:pPr algn="just"/>
            <a:endParaRPr lang="tr-TR" b="1" dirty="0" smtClean="0"/>
          </a:p>
          <a:p>
            <a:pPr algn="just"/>
            <a:r>
              <a:rPr lang="tr-TR" b="1" dirty="0" smtClean="0"/>
              <a:t>1</a:t>
            </a:r>
            <a:r>
              <a:rPr lang="tr-TR" b="1" dirty="0"/>
              <a:t>. KDA: </a:t>
            </a:r>
            <a:r>
              <a:rPr lang="tr-TR" dirty="0"/>
              <a:t>İki basamaklı doğal sayıdan</a:t>
            </a:r>
            <a:r>
              <a:rPr lang="tr-TR" b="1" dirty="0"/>
              <a:t> </a:t>
            </a:r>
            <a:r>
              <a:rPr lang="tr-TR" dirty="0"/>
              <a:t>bir basamaklı doğal sayıyı onluk bozmayı gerektirmeyen çıkarma işlemlerini yapar. (10/8)</a:t>
            </a:r>
          </a:p>
          <a:p>
            <a:pPr algn="just"/>
            <a:endParaRPr lang="tr-TR" b="1" dirty="0" smtClean="0"/>
          </a:p>
          <a:p>
            <a:pPr algn="just"/>
            <a:r>
              <a:rPr lang="tr-TR" b="1" dirty="0" smtClean="0"/>
              <a:t>2</a:t>
            </a:r>
            <a:r>
              <a:rPr lang="tr-TR" b="1" dirty="0"/>
              <a:t>. KDA: </a:t>
            </a:r>
            <a:r>
              <a:rPr lang="tr-TR" dirty="0"/>
              <a:t>İki basamaklı doğal sayıdan</a:t>
            </a:r>
            <a:r>
              <a:rPr lang="tr-TR" b="1" dirty="0"/>
              <a:t> </a:t>
            </a:r>
            <a:r>
              <a:rPr lang="tr-TR" dirty="0"/>
              <a:t>bir basamaklı doğal sayıyı onluk bozmayı gerektiren çıkarma işlemlerini yapar. (10/8)</a:t>
            </a:r>
          </a:p>
          <a:p>
            <a:pPr algn="just"/>
            <a:endParaRPr lang="tr-TR" b="1" dirty="0" smtClean="0"/>
          </a:p>
          <a:p>
            <a:pPr algn="just"/>
            <a:r>
              <a:rPr lang="tr-TR" b="1" dirty="0" smtClean="0"/>
              <a:t>3</a:t>
            </a:r>
            <a:r>
              <a:rPr lang="tr-TR" b="1" dirty="0"/>
              <a:t>. KDA: </a:t>
            </a:r>
            <a:r>
              <a:rPr lang="tr-TR" dirty="0"/>
              <a:t>İki basamaklı doğal sayıdan</a:t>
            </a:r>
            <a:r>
              <a:rPr lang="tr-TR" b="1" dirty="0"/>
              <a:t> </a:t>
            </a:r>
            <a:r>
              <a:rPr lang="tr-TR" dirty="0"/>
              <a:t>iki basamaklı doğal sayıyı onluk bozmayı gerektirmeyen çıkarma işlemlerini yapar. (10/8)</a:t>
            </a:r>
          </a:p>
          <a:p>
            <a:pPr algn="just"/>
            <a:endParaRPr lang="tr-TR" b="1" dirty="0" smtClean="0"/>
          </a:p>
          <a:p>
            <a:pPr algn="just"/>
            <a:r>
              <a:rPr lang="tr-TR" b="1" dirty="0" smtClean="0"/>
              <a:t>4.KDA</a:t>
            </a:r>
            <a:r>
              <a:rPr lang="tr-TR" b="1" dirty="0"/>
              <a:t>: </a:t>
            </a:r>
            <a:r>
              <a:rPr lang="tr-TR" dirty="0"/>
              <a:t>İki basamaklı doğal sayıdan</a:t>
            </a:r>
            <a:r>
              <a:rPr lang="tr-TR" b="1" dirty="0"/>
              <a:t> </a:t>
            </a:r>
            <a:r>
              <a:rPr lang="tr-TR" dirty="0"/>
              <a:t>iki basamaklı doğal sayıyı onluk bozmayı gerektiren çıkarma işlemlerini yapar. (10/8)</a:t>
            </a:r>
          </a:p>
          <a:p>
            <a:pPr algn="just"/>
            <a:endParaRPr lang="tr-TR" dirty="0"/>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64904"/>
            <a:ext cx="8229600" cy="3168352"/>
          </a:xfrm>
        </p:spPr>
        <p:txBody>
          <a:bodyPr>
            <a:normAutofit/>
          </a:bodyPr>
          <a:lstStyle/>
          <a:p>
            <a:pPr algn="just">
              <a:buNone/>
            </a:pPr>
            <a:r>
              <a:rPr lang="tr-TR" dirty="0" smtClean="0"/>
              <a:t>		Bireyselleştirilmiş </a:t>
            </a:r>
            <a:r>
              <a:rPr lang="tr-TR" dirty="0"/>
              <a:t>Öğretim Planı (BÖP); öğrencinin ulaştırılması istenen amaçları kazanması için yapması gerekenleri ayrıntılı, belirgin ve açıkça ifade eden plandır. BÖP' ü kişiye özel olarak hazırlanmış ders planı olarak da düşünebiliriz.</a:t>
            </a:r>
          </a:p>
        </p:txBody>
      </p:sp>
      <p:sp>
        <p:nvSpPr>
          <p:cNvPr id="2" name="Title 1"/>
          <p:cNvSpPr>
            <a:spLocks noGrp="1"/>
          </p:cNvSpPr>
          <p:nvPr>
            <p:ph type="title"/>
          </p:nvPr>
        </p:nvSpPr>
        <p:spPr>
          <a:xfrm>
            <a:off x="457200" y="836712"/>
            <a:ext cx="8229600" cy="1224136"/>
          </a:xfrm>
        </p:spPr>
        <p:txBody>
          <a:bodyPr>
            <a:noAutofit/>
          </a:bodyPr>
          <a:lstStyle/>
          <a:p>
            <a:pPr algn="ctr"/>
            <a:r>
              <a:rPr lang="tr-TR" sz="3200" b="1" dirty="0">
                <a:solidFill>
                  <a:schemeClr val="accent2">
                    <a:lumMod val="60000"/>
                    <a:lumOff val="40000"/>
                  </a:schemeClr>
                </a:solidFill>
              </a:rPr>
              <a:t>BİREYSELLEŞTİRİLMİŞ ÖĞRETİM PLANLARI NASIL HAZIRLANIR? (BÖP)</a:t>
            </a:r>
            <a:r>
              <a:rPr lang="tr-TR" sz="3200" dirty="0">
                <a:solidFill>
                  <a:schemeClr val="accent2">
                    <a:lumMod val="60000"/>
                    <a:lumOff val="40000"/>
                  </a:schemeClr>
                </a:solidFill>
              </a:rPr>
              <a:t/>
            </a:r>
            <a:br>
              <a:rPr lang="tr-TR" sz="3200" dirty="0">
                <a:solidFill>
                  <a:schemeClr val="accent2">
                    <a:lumMod val="60000"/>
                    <a:lumOff val="40000"/>
                  </a:schemeClr>
                </a:solidFill>
              </a:rPr>
            </a:br>
            <a:endParaRPr lang="tr-TR" sz="3200" dirty="0">
              <a:solidFill>
                <a:schemeClr val="accent2">
                  <a:lumMod val="60000"/>
                  <a:lumOff val="40000"/>
                </a:schemeClr>
              </a:solidFill>
            </a:endParaRPr>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8799"/>
            <a:ext cx="8229600" cy="3816425"/>
          </a:xfrm>
        </p:spPr>
        <p:txBody>
          <a:bodyPr/>
          <a:lstStyle/>
          <a:p>
            <a:pPr algn="just">
              <a:buNone/>
            </a:pPr>
            <a:r>
              <a:rPr lang="tr-TR" dirty="0" smtClean="0"/>
              <a:t>		Özel </a:t>
            </a:r>
            <a:r>
              <a:rPr lang="tr-TR" dirty="0"/>
              <a:t>eğitime ihtiyacı olan öğrencilerin normal yaşıtlarıyla, normal okullarda mümkün olan en uzun sürede bir arada eğitime alınmaları, tüm alanlardaki gelişimleri açısından önem arz etmektedir. Özel eğitime ihtiyacı olan öğrencilerin normal okullarda kaynaştırma eğitimine alınmaları onların toplum içinde bir öğrenci olarak yaşamlarını kolaylaştırmaktadır. </a:t>
            </a:r>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lang="tr-TR" sz="2400" dirty="0" smtClean="0">
                <a:solidFill>
                  <a:schemeClr val="accent1">
                    <a:lumMod val="75000"/>
                  </a:schemeClr>
                </a:solidFill>
                <a:effectLst/>
                <a:latin typeface="+mn-lt"/>
              </a:rPr>
              <a:t>İLKÖĞRETİMDE KAYNAŞTIRMAYA ALINAN ÖĞRENCİNİN BAŞARISI NASIL DEĞERLENDİRİLİR?</a:t>
            </a:r>
            <a:endParaRPr lang="tr-TR" sz="2400" dirty="0">
              <a:solidFill>
                <a:schemeClr val="accent1">
                  <a:lumMod val="75000"/>
                </a:schemeClr>
              </a:solidFill>
              <a:effectLst/>
              <a:latin typeface="+mn-lt"/>
            </a:endParaRPr>
          </a:p>
        </p:txBody>
      </p:sp>
      <p:sp>
        <p:nvSpPr>
          <p:cNvPr id="5" name="Content Placeholder 4"/>
          <p:cNvSpPr>
            <a:spLocks noGrp="1"/>
          </p:cNvSpPr>
          <p:nvPr>
            <p:ph idx="1"/>
          </p:nvPr>
        </p:nvSpPr>
        <p:spPr>
          <a:xfrm>
            <a:off x="457200" y="1481328"/>
            <a:ext cx="8229600" cy="4755984"/>
          </a:xfrm>
        </p:spPr>
        <p:txBody>
          <a:bodyPr>
            <a:normAutofit/>
          </a:bodyPr>
          <a:lstStyle/>
          <a:p>
            <a:pPr algn="just"/>
            <a:r>
              <a:rPr lang="tr-TR" sz="2000" dirty="0" smtClean="0"/>
              <a:t>MEB İlköğretim Kurumları Yönetmeliğinin 32. maddesi, h bendi; “Kaynaştırma yoluyla eğitim öğretimlerine devam eden öğrenciler için bireyselleştirilmiş eğitim programı geliştirme birimi tarafından bireyselleştirilmiş eğitim programı (BEP) hazırlanır. Bu öğrenciler </a:t>
            </a:r>
            <a:r>
              <a:rPr lang="tr-TR" sz="2000" b="1" dirty="0" smtClean="0">
                <a:solidFill>
                  <a:srgbClr val="FF0000"/>
                </a:solidFill>
              </a:rPr>
              <a:t>programında yer alan amaçlara göre </a:t>
            </a:r>
            <a:r>
              <a:rPr lang="tr-TR" sz="2000" dirty="0" smtClean="0"/>
              <a:t>değerlendirilir. </a:t>
            </a:r>
          </a:p>
          <a:p>
            <a:pPr algn="just"/>
            <a:endParaRPr lang="tr-TR" sz="2000" dirty="0" smtClean="0"/>
          </a:p>
          <a:p>
            <a:pPr algn="just"/>
            <a:endParaRPr lang="tr-TR" sz="2000" dirty="0" smtClean="0"/>
          </a:p>
          <a:p>
            <a:pPr algn="just"/>
            <a:r>
              <a:rPr lang="tr-TR" sz="2000" dirty="0" smtClean="0"/>
              <a:t>İlköğretim Kurumları Yönetmeliği’ nin, Öğrenci Başarısının Değerlendirilmesi başlıklı 47. maddesinin “ç” bendinde; “Kaynaştırma yoluyla eğitimlerine devam eden  özel eğitim gerektiren öğrencilere başarısızlıklarından dolayı </a:t>
            </a:r>
            <a:r>
              <a:rPr lang="tr-TR" sz="2000" b="1" dirty="0" smtClean="0">
                <a:solidFill>
                  <a:srgbClr val="FF0000"/>
                </a:solidFill>
              </a:rPr>
              <a:t>sınıf tekrarı yaptırılamaz.”</a:t>
            </a:r>
            <a:endParaRPr lang="tr-TR" sz="2000" b="1" dirty="0">
              <a:solidFill>
                <a:srgbClr val="FF0000"/>
              </a:solidFill>
            </a:endParaRPr>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832"/>
            <a:ext cx="8229600" cy="4392488"/>
          </a:xfrm>
        </p:spPr>
        <p:txBody>
          <a:bodyPr/>
          <a:lstStyle/>
          <a:p>
            <a:pPr algn="just">
              <a:buNone/>
            </a:pPr>
            <a:r>
              <a:rPr lang="tr-TR" dirty="0" smtClean="0"/>
              <a:t>		BEP</a:t>
            </a:r>
            <a:r>
              <a:rPr lang="tr-TR" dirty="0"/>
              <a:t>, öğrencinin değişen gereksinimlerine göre yeni düzenlemelerin yapılabildiği bir planlamadır. BEP' in etkililiği, bu gereksinimler doğrultusunda düzenlenerek; izleme ve değerlendirme sürecinin işletilmesi ile mümkündür. </a:t>
            </a:r>
          </a:p>
          <a:p>
            <a:pPr algn="just">
              <a:buNone/>
            </a:pPr>
            <a:r>
              <a:rPr lang="tr-TR" dirty="0"/>
              <a:t>	</a:t>
            </a:r>
            <a:r>
              <a:rPr lang="tr-TR" dirty="0" smtClean="0"/>
              <a:t>	BEP</a:t>
            </a:r>
            <a:r>
              <a:rPr lang="tr-TR" dirty="0"/>
              <a:t>, bir öğretim yılı için hazırlanır. Aylık, üç aylık veya yılllık olarak değerlendirilebilir. </a:t>
            </a:r>
          </a:p>
          <a:p>
            <a:pPr algn="just"/>
            <a:endParaRPr lang="tr-TR" dirty="0"/>
          </a:p>
        </p:txBody>
      </p:sp>
      <p:sp>
        <p:nvSpPr>
          <p:cNvPr id="2" name="Title 1"/>
          <p:cNvSpPr>
            <a:spLocks noGrp="1"/>
          </p:cNvSpPr>
          <p:nvPr>
            <p:ph type="title"/>
          </p:nvPr>
        </p:nvSpPr>
        <p:spPr>
          <a:xfrm>
            <a:off x="467544" y="908720"/>
            <a:ext cx="8229600" cy="652934"/>
          </a:xfrm>
        </p:spPr>
        <p:txBody>
          <a:bodyPr>
            <a:normAutofit fontScale="90000"/>
          </a:bodyPr>
          <a:lstStyle/>
          <a:p>
            <a:pPr algn="ctr"/>
            <a:r>
              <a:rPr lang="tr-TR" sz="3600" b="1" dirty="0">
                <a:solidFill>
                  <a:schemeClr val="accent2">
                    <a:lumMod val="60000"/>
                    <a:lumOff val="40000"/>
                  </a:schemeClr>
                </a:solidFill>
              </a:rPr>
              <a:t>BEP' İN İZLENMESİ, DEĞERLENDİRİLMESİ VE AİLENİN BİLGİLENDİRİLMESİ</a:t>
            </a:r>
            <a:r>
              <a:rPr lang="tr-TR" dirty="0">
                <a:solidFill>
                  <a:schemeClr val="accent2">
                    <a:lumMod val="60000"/>
                    <a:lumOff val="40000"/>
                  </a:schemeClr>
                </a:solidFill>
              </a:rPr>
              <a:t/>
            </a:r>
            <a:br>
              <a:rPr lang="tr-TR" dirty="0">
                <a:solidFill>
                  <a:schemeClr val="accent2">
                    <a:lumMod val="60000"/>
                    <a:lumOff val="40000"/>
                  </a:schemeClr>
                </a:solidFill>
              </a:rPr>
            </a:br>
            <a:endParaRPr lang="tr-TR" dirty="0">
              <a:solidFill>
                <a:schemeClr val="accent2">
                  <a:lumMod val="60000"/>
                  <a:lumOff val="40000"/>
                </a:schemeClr>
              </a:solidFill>
            </a:endParaRPr>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746643"/>
          </a:xfrm>
        </p:spPr>
        <p:txBody>
          <a:bodyPr/>
          <a:lstStyle/>
          <a:p>
            <a:pPr algn="ctr">
              <a:buNone/>
            </a:pPr>
            <a:endParaRPr lang="tr-TR" dirty="0" smtClean="0">
              <a:solidFill>
                <a:schemeClr val="accent1">
                  <a:lumMod val="75000"/>
                </a:schemeClr>
              </a:solidFill>
            </a:endParaRPr>
          </a:p>
          <a:p>
            <a:pPr algn="ctr">
              <a:buNone/>
            </a:pPr>
            <a:endParaRPr lang="tr-TR" dirty="0" smtClean="0">
              <a:solidFill>
                <a:schemeClr val="accent1">
                  <a:lumMod val="75000"/>
                </a:schemeClr>
              </a:solidFill>
            </a:endParaRPr>
          </a:p>
          <a:p>
            <a:pPr algn="ctr">
              <a:buNone/>
            </a:pPr>
            <a:endParaRPr lang="tr-TR" dirty="0" smtClean="0">
              <a:solidFill>
                <a:schemeClr val="accent1">
                  <a:lumMod val="75000"/>
                </a:schemeClr>
              </a:solidFill>
            </a:endParaRPr>
          </a:p>
          <a:p>
            <a:pPr algn="ctr">
              <a:buNone/>
            </a:pPr>
            <a:r>
              <a:rPr lang="tr-TR" sz="6600" dirty="0" smtClean="0">
                <a:solidFill>
                  <a:schemeClr val="accent1">
                    <a:lumMod val="75000"/>
                  </a:schemeClr>
                </a:solidFill>
              </a:rPr>
              <a:t>DİNLEDİĞİNİZ İÇİN TEŞEKKÜRLER</a:t>
            </a:r>
          </a:p>
          <a:p>
            <a:pPr algn="ctr">
              <a:buNone/>
            </a:pPr>
            <a:r>
              <a:rPr lang="tr-TR" sz="6600" dirty="0" smtClean="0">
                <a:solidFill>
                  <a:schemeClr val="accent1">
                    <a:lumMod val="75000"/>
                  </a:schemeClr>
                </a:solidFill>
                <a:sym typeface="Wingdings" pitchFamily="2" charset="2"/>
              </a:rPr>
              <a:t>  </a:t>
            </a:r>
          </a:p>
          <a:p>
            <a:pPr algn="ctr">
              <a:buNone/>
            </a:pPr>
            <a:r>
              <a:rPr lang="tr-TR" sz="6600" dirty="0" smtClean="0">
                <a:solidFill>
                  <a:schemeClr val="accent1">
                    <a:lumMod val="75000"/>
                  </a:schemeClr>
                </a:solidFill>
                <a:sym typeface="Wingdings" pitchFamily="2" charset="2"/>
              </a:rPr>
              <a:t>                            </a:t>
            </a:r>
            <a:r>
              <a:rPr lang="tr-TR" sz="2000" dirty="0" smtClean="0">
                <a:solidFill>
                  <a:schemeClr val="accent1">
                    <a:lumMod val="75000"/>
                  </a:schemeClr>
                </a:solidFill>
                <a:sym typeface="Wingdings" pitchFamily="2" charset="2"/>
              </a:rPr>
              <a:t>Müjdat ÜNSAL</a:t>
            </a:r>
            <a:endParaRPr lang="tr-TR" sz="2000" dirty="0">
              <a:solidFill>
                <a:schemeClr val="accent1">
                  <a:lumMod val="75000"/>
                </a:schemeClr>
              </a:solidFill>
            </a:endParaRPr>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9"/>
            <a:ext cx="8229600" cy="4032448"/>
          </a:xfrm>
        </p:spPr>
        <p:txBody>
          <a:bodyPr>
            <a:normAutofit/>
          </a:bodyPr>
          <a:lstStyle/>
          <a:p>
            <a:pPr algn="just">
              <a:buNone/>
            </a:pPr>
            <a:r>
              <a:rPr lang="tr-TR" dirty="0" smtClean="0"/>
              <a:t>		Diğer </a:t>
            </a:r>
            <a:r>
              <a:rPr lang="tr-TR" dirty="0"/>
              <a:t>yandan özürlü çocuğun okuldaki arkadaş grubuna katılması ve kabul görmesi, çocuktaki bağımlılık duygusunun azalmasına, güven duygusunun gelişmesine, olumlu öğrenme modelleri edinmesine katkı sağlayacaktır</a:t>
            </a:r>
            <a:r>
              <a:rPr lang="tr-TR" dirty="0" smtClean="0"/>
              <a:t>.</a:t>
            </a:r>
            <a:r>
              <a:rPr lang="tr-TR" dirty="0"/>
              <a:t> Kaynaştırma eğitiminin uygulanmaması durumunda ise özel eğitime ihtiyacı olan öğrenciler toplum dışına itilmekte ve onlara kendi yeterliliklerini geliştirme fırsatı verilmemektedir. </a:t>
            </a:r>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7"/>
            <a:ext cx="8229600" cy="4104456"/>
          </a:xfrm>
        </p:spPr>
        <p:txBody>
          <a:bodyPr/>
          <a:lstStyle/>
          <a:p>
            <a:pPr algn="just">
              <a:buNone/>
            </a:pPr>
            <a:r>
              <a:rPr lang="tr-TR" dirty="0" smtClean="0"/>
              <a:t>		Milli </a:t>
            </a:r>
            <a:r>
              <a:rPr lang="tr-TR" dirty="0"/>
              <a:t>Eğitim Bakanlığı Özel Eğitim Hizmetleri Yönetmeliği' nde </a:t>
            </a:r>
            <a:r>
              <a:rPr lang="tr-TR" b="1" dirty="0">
                <a:solidFill>
                  <a:srgbClr val="00B050"/>
                </a:solidFill>
              </a:rPr>
              <a:t>kaynaştırma yoluyla</a:t>
            </a:r>
            <a:r>
              <a:rPr lang="tr-TR" dirty="0">
                <a:solidFill>
                  <a:srgbClr val="00B050"/>
                </a:solidFill>
              </a:rPr>
              <a:t> </a:t>
            </a:r>
            <a:r>
              <a:rPr lang="tr-TR" b="1" dirty="0">
                <a:solidFill>
                  <a:srgbClr val="00B050"/>
                </a:solidFill>
              </a:rPr>
              <a:t>eğitim;</a:t>
            </a:r>
            <a:r>
              <a:rPr lang="tr-TR" dirty="0">
                <a:solidFill>
                  <a:srgbClr val="00B050"/>
                </a:solidFill>
              </a:rPr>
              <a:t> "</a:t>
            </a:r>
            <a:r>
              <a:rPr lang="tr-TR" dirty="0"/>
              <a:t>Özel eğitime ihtiyacı olan bireylerin eğitimlerini, destek eğitim hizmetleri de sağlanarak yetersizliği olmayan akranları ile birlikte resmi ve özel; okul öncesi, ilköğretim, orta öğretim ve yaygın eğitim kurumlarında sürdürmeleri esasına dayanan özel eğitim uygulamalarıdır.</a:t>
            </a:r>
            <a:r>
              <a:rPr lang="tr-TR" dirty="0">
                <a:solidFill>
                  <a:srgbClr val="00B050"/>
                </a:solidFill>
              </a:rPr>
              <a:t>"</a:t>
            </a:r>
            <a:r>
              <a:rPr lang="tr-TR" dirty="0"/>
              <a:t> ifadesiyle tanımlanmıştır. </a:t>
            </a:r>
          </a:p>
          <a:p>
            <a:endParaRPr lang="tr-TR" dirty="0"/>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4186808" cy="4536504"/>
          </a:xfrm>
        </p:spPr>
        <p:txBody>
          <a:bodyPr>
            <a:normAutofit/>
          </a:bodyPr>
          <a:lstStyle/>
          <a:p>
            <a:pPr>
              <a:buNone/>
            </a:pPr>
            <a:r>
              <a:rPr lang="tr-TR" b="1" dirty="0" smtClean="0"/>
              <a:t>	</a:t>
            </a:r>
            <a:r>
              <a:rPr lang="tr-TR" b="1" dirty="0" smtClean="0">
                <a:solidFill>
                  <a:srgbClr val="FF0000"/>
                </a:solidFill>
              </a:rPr>
              <a:t>Kaynaştırma </a:t>
            </a:r>
            <a:r>
              <a:rPr lang="tr-TR" b="1" dirty="0">
                <a:solidFill>
                  <a:srgbClr val="FF0000"/>
                </a:solidFill>
              </a:rPr>
              <a:t>yoluyla eğitimin amacı;</a:t>
            </a:r>
            <a:r>
              <a:rPr lang="tr-TR" dirty="0">
                <a:solidFill>
                  <a:srgbClr val="FF0000"/>
                </a:solidFill>
              </a:rPr>
              <a:t> </a:t>
            </a:r>
            <a:r>
              <a:rPr lang="tr-TR" dirty="0"/>
              <a:t>çocuğu normal hale getirmek değil; onun ilgi ve yeteneklerini en iyi şekilde kullanmasını sağlamak, toplum içinde yaşayabilmesini kolaylaştırmaktır. </a:t>
            </a:r>
          </a:p>
          <a:p>
            <a:endParaRPr lang="tr-TR" dirty="0"/>
          </a:p>
        </p:txBody>
      </p:sp>
      <p:pic>
        <p:nvPicPr>
          <p:cNvPr id="2050" name="Picture 2"/>
          <p:cNvPicPr>
            <a:picLocks noChangeAspect="1" noChangeArrowheads="1"/>
          </p:cNvPicPr>
          <p:nvPr/>
        </p:nvPicPr>
        <p:blipFill>
          <a:blip r:embed="rId3" cstate="print"/>
          <a:srcRect/>
          <a:stretch>
            <a:fillRect/>
          </a:stretch>
        </p:blipFill>
        <p:spPr bwMode="auto">
          <a:xfrm>
            <a:off x="5220072" y="1268760"/>
            <a:ext cx="3240360" cy="3816424"/>
          </a:xfrm>
          <a:prstGeom prst="rect">
            <a:avLst/>
          </a:prstGeom>
          <a:noFill/>
          <a:ln w="9525">
            <a:noFill/>
            <a:miter lim="800000"/>
            <a:headEnd/>
            <a:tailEnd/>
          </a:ln>
        </p:spPr>
      </p:pic>
    </p:spTree>
  </p:cSld>
  <p:clrMapOvr>
    <a:masterClrMapping/>
  </p:clrMapOvr>
  <p:transition>
    <p:wedge/>
    <p:sndAc>
      <p:stSnd>
        <p:snd r:embed="rId2" name="arrow.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616624"/>
          </a:xfrm>
        </p:spPr>
        <p:txBody>
          <a:bodyPr>
            <a:normAutofit/>
          </a:bodyPr>
          <a:lstStyle/>
          <a:p>
            <a:pPr>
              <a:buNone/>
            </a:pPr>
            <a:r>
              <a:rPr lang="tr-TR" dirty="0" smtClean="0"/>
              <a:t>		Kaynaştırma </a:t>
            </a:r>
            <a:r>
              <a:rPr lang="tr-TR" dirty="0"/>
              <a:t>uygulamaları, bazı </a:t>
            </a:r>
            <a:r>
              <a:rPr lang="tr-TR" b="1" dirty="0">
                <a:solidFill>
                  <a:srgbClr val="7030A0"/>
                </a:solidFill>
              </a:rPr>
              <a:t>temel ilkeler</a:t>
            </a:r>
            <a:r>
              <a:rPr lang="tr-TR" dirty="0"/>
              <a:t> çerçevesinde yürütüldüğünde anlamlılık kazanmakta ve öğrenciye maksimum yaşam deneyimi sağlamaktadır. </a:t>
            </a:r>
          </a:p>
          <a:p>
            <a:pPr>
              <a:buNone/>
            </a:pPr>
            <a:r>
              <a:rPr lang="tr-TR" dirty="0"/>
              <a:t>	</a:t>
            </a:r>
            <a:endParaRPr lang="tr-TR" dirty="0" smtClean="0"/>
          </a:p>
          <a:p>
            <a:pPr>
              <a:buNone/>
            </a:pPr>
            <a:r>
              <a:rPr lang="tr-TR" dirty="0"/>
              <a:t>	</a:t>
            </a:r>
            <a:r>
              <a:rPr lang="tr-TR" dirty="0" smtClean="0"/>
              <a:t>		Bu </a:t>
            </a:r>
            <a:r>
              <a:rPr lang="tr-TR" dirty="0"/>
              <a:t>ilkeleri şöyle sıralayabiliriz</a:t>
            </a:r>
            <a:r>
              <a:rPr lang="tr-TR" dirty="0" smtClean="0"/>
              <a:t>:</a:t>
            </a:r>
          </a:p>
          <a:p>
            <a:pPr>
              <a:buNone/>
            </a:pPr>
            <a:endParaRPr lang="tr-TR" dirty="0"/>
          </a:p>
          <a:p>
            <a:pPr lvl="0"/>
            <a:r>
              <a:rPr lang="tr-TR" dirty="0"/>
              <a:t>Özel eğitim gerektiren öğrencinin akranlarıyla aynı kurumda eğitim görme hakkı vardır. </a:t>
            </a:r>
          </a:p>
          <a:p>
            <a:pPr lvl="0"/>
            <a:r>
              <a:rPr lang="tr-TR" dirty="0" smtClean="0"/>
              <a:t>Karar </a:t>
            </a:r>
            <a:r>
              <a:rPr lang="tr-TR" dirty="0"/>
              <a:t>verme süreci; aile- okul- eğitsel tanılama sürecine göre gerçekleşir. </a:t>
            </a:r>
          </a:p>
          <a:p>
            <a:pPr lvl="0"/>
            <a:r>
              <a:rPr lang="tr-TR" dirty="0"/>
              <a:t>Kaynaştırma eğitimine erken başlamak esastır.</a:t>
            </a:r>
          </a:p>
          <a:p>
            <a:endParaRPr lang="tr-TR" dirty="0"/>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1"/>
            <a:ext cx="8229600" cy="3888432"/>
          </a:xfrm>
        </p:spPr>
        <p:txBody>
          <a:bodyPr>
            <a:normAutofit/>
          </a:bodyPr>
          <a:lstStyle/>
          <a:p>
            <a:pPr lvl="0"/>
            <a:r>
              <a:rPr lang="tr-TR" dirty="0" smtClean="0"/>
              <a:t>Kaynaştırma eğitiminde bireysel farklılık esastır. </a:t>
            </a:r>
          </a:p>
          <a:p>
            <a:pPr lvl="0"/>
            <a:r>
              <a:rPr lang="tr-TR" dirty="0" smtClean="0"/>
              <a:t>Gönüllülük, sevgi, sabır ve gayret gerekmektedir. </a:t>
            </a:r>
          </a:p>
          <a:p>
            <a:pPr lvl="0"/>
            <a:r>
              <a:rPr lang="tr-TR" dirty="0" smtClean="0"/>
              <a:t>Eğitim normal insanlarla ve doğal ortamlarda verilmelidir. </a:t>
            </a:r>
          </a:p>
          <a:p>
            <a:pPr lvl="0"/>
            <a:r>
              <a:rPr lang="tr-TR" dirty="0" smtClean="0"/>
              <a:t>Eğitim, öğrenciyi tolumun bir parçası haline getirmeyi amaçlar. </a:t>
            </a:r>
          </a:p>
          <a:p>
            <a:pPr lvl="0"/>
            <a:r>
              <a:rPr lang="tr-TR" dirty="0" smtClean="0"/>
              <a:t>Kaynaştırma eğitiminde okul-aile ve çevre işbirliği esastır. </a:t>
            </a:r>
          </a:p>
          <a:p>
            <a:endParaRPr lang="tr-TR" dirty="0"/>
          </a:p>
        </p:txBody>
      </p:sp>
    </p:spTree>
  </p:cSld>
  <p:clrMapOvr>
    <a:masterClrMapping/>
  </p:clrMapOvr>
  <p:transition>
    <p:wedge/>
    <p:sndAc>
      <p:stSnd>
        <p:snd r:embed="rId2" name="arrow.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282</TotalTime>
  <Words>579</Words>
  <Application>Microsoft Office PowerPoint</Application>
  <PresentationFormat>Ekran Gösterisi (4:3)</PresentationFormat>
  <Paragraphs>157</Paragraphs>
  <Slides>42</Slides>
  <Notes>0</Notes>
  <HiddenSlides>0</HiddenSlides>
  <MMClips>0</MMClips>
  <ScaleCrop>false</ScaleCrop>
  <HeadingPairs>
    <vt:vector size="4" baseType="variant">
      <vt:variant>
        <vt:lpstr>Tema</vt:lpstr>
      </vt:variant>
      <vt:variant>
        <vt:i4>1</vt:i4>
      </vt:variant>
      <vt:variant>
        <vt:lpstr>Slayt Başlıkları</vt:lpstr>
      </vt:variant>
      <vt:variant>
        <vt:i4>42</vt:i4>
      </vt:variant>
    </vt:vector>
  </HeadingPairs>
  <TitlesOfParts>
    <vt:vector size="43" baseType="lpstr">
      <vt:lpstr>Concourse</vt:lpstr>
      <vt:lpstr>KAYNAŞTIRMA NEDİR? BEP NASIL HAZIRLANIR?</vt:lpstr>
      <vt:lpstr>KAYNAŞTIRMA EĞİTİMİ NEDİR? ENGELLİ BİREY İÇİN GEREKLİ MİDİR? </vt:lpstr>
      <vt:lpstr>Slayt 3</vt:lpstr>
      <vt:lpstr>Slayt 4</vt:lpstr>
      <vt:lpstr>Slayt 5</vt:lpstr>
      <vt:lpstr>Slayt 6</vt:lpstr>
      <vt:lpstr>Slayt 7</vt:lpstr>
      <vt:lpstr>Slayt 8</vt:lpstr>
      <vt:lpstr>Slayt 9</vt:lpstr>
      <vt:lpstr>KAYNAŞTIRMA YOLUYLA EĞİTİMİN YARARLARI NELERDİR?  ÖZEL EĞİTİME İHTİYACI OLAN ÖĞRENCİLERE YARARLARI </vt:lpstr>
      <vt:lpstr>Slayt 11</vt:lpstr>
      <vt:lpstr>Slayt 12</vt:lpstr>
      <vt:lpstr>Slayt 13</vt:lpstr>
      <vt:lpstr>Slayt 14</vt:lpstr>
      <vt:lpstr>İLKÖĞRETİMDE KAYNAŞTIRMA EĞİTİMİ NEDEN ÖNEMLİDİR? </vt:lpstr>
      <vt:lpstr>Slayt 16</vt:lpstr>
      <vt:lpstr>Slayt 17</vt:lpstr>
      <vt:lpstr>BİREYSELLEŞTİRİLMİŞ EĞİTİM PROGRAMI (BEP) </vt:lpstr>
      <vt:lpstr>BEP HAZIRLAYACAK EKİBİN OLUŞTURULMASI  BEP Kimlerden Oluşur?  </vt:lpstr>
      <vt:lpstr>BEP GELİŞTİRME BİRİMİNDE GÖREV VE SORUMLULUKLAR NELERDİR? </vt:lpstr>
      <vt:lpstr>Slayt 21</vt:lpstr>
      <vt:lpstr>Slayt 22</vt:lpstr>
      <vt:lpstr>BEP' İ ZORUNLU KILAN NEDENLER NELERDİR? </vt:lpstr>
      <vt:lpstr>BEP NASIL HAZIRLANIR? </vt:lpstr>
      <vt:lpstr>BEP; </vt:lpstr>
      <vt:lpstr>Slayt 26</vt:lpstr>
      <vt:lpstr>ÖĞRENCİLERİN EĞİTSEL PERFORMANS DÜZEYİ NASIL BELİRLENİR? </vt:lpstr>
      <vt:lpstr>Slayt 28</vt:lpstr>
      <vt:lpstr>Slayt 29</vt:lpstr>
      <vt:lpstr>UZUN DÖNEMLİ AMAÇLAR (UDA) </vt:lpstr>
      <vt:lpstr>Slayt 31</vt:lpstr>
      <vt:lpstr>UZUN DÖNEMLİ AMAÇLARI NASIL YAZMALIYIZ? </vt:lpstr>
      <vt:lpstr>Slayt 33</vt:lpstr>
      <vt:lpstr>Slayt 34</vt:lpstr>
      <vt:lpstr>KISA DÖNEMLİ AMAÇLAR </vt:lpstr>
      <vt:lpstr>Slayt 36</vt:lpstr>
      <vt:lpstr>Slayt 37</vt:lpstr>
      <vt:lpstr>Slayt 38</vt:lpstr>
      <vt:lpstr>BİREYSELLEŞTİRİLMİŞ ÖĞRETİM PLANLARI NASIL HAZIRLANIR? (BÖP) </vt:lpstr>
      <vt:lpstr>İLKÖĞRETİMDE KAYNAŞTIRMAYA ALINAN ÖĞRENCİNİN BAŞARISI NASIL DEĞERLENDİRİLİR?</vt:lpstr>
      <vt:lpstr>BEP' İN İZLENMESİ, DEĞERLENDİRİLMESİ VE AİLENİN BİLGİLENDİRİLMESİ </vt:lpstr>
      <vt:lpstr>Slayt 42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KAYNAŞTIRMA NEDİR? BEP NASIL HAZIRLANIR?</dc:title>
  <dc:creator>1</dc:creator>
  <cp:lastModifiedBy>kaptan</cp:lastModifiedBy>
  <cp:revision>32</cp:revision>
  <dcterms:created xsi:type="dcterms:W3CDTF">2011-01-08T08:47:40Z</dcterms:created>
  <dcterms:modified xsi:type="dcterms:W3CDTF">2013-11-08T17:09:53Z</dcterms:modified>
</cp:coreProperties>
</file>